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Lst>
  <p:sldSz cy="5143500" cx="9144000"/>
  <p:notesSz cx="6858000" cy="9144000"/>
  <p:embeddedFontLst>
    <p:embeddedFont>
      <p:font typeface="Helvetica Neue"/>
      <p:regular r:id="rId103"/>
      <p:bold r:id="rId104"/>
      <p:italic r:id="rId105"/>
      <p:boldItalic r:id="rId106"/>
    </p:embeddedFont>
    <p:embeddedFont>
      <p:font typeface="Helvetica Neue Light"/>
      <p:regular r:id="rId107"/>
      <p:bold r:id="rId108"/>
      <p:italic r:id="rId109"/>
      <p:boldItalic r:id="rId110"/>
    </p:embeddedFont>
    <p:embeddedFont>
      <p:font typeface="DM Sans"/>
      <p:regular r:id="rId111"/>
      <p:bold r:id="rId112"/>
      <p:italic r:id="rId113"/>
      <p:boldItalic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386">
          <p15:clr>
            <a:srgbClr val="A4A3A4"/>
          </p15:clr>
        </p15:guide>
        <p15:guide id="3" pos="299">
          <p15:clr>
            <a:srgbClr val="9AA0A6"/>
          </p15:clr>
        </p15:guide>
        <p15:guide id="4" orient="horz" pos="28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386"/>
        <p:guide pos="299"/>
        <p:guide pos="282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HelveticaNeueLight-regular.fntdata"/><Relationship Id="rId106" Type="http://schemas.openxmlformats.org/officeDocument/2006/relationships/font" Target="fonts/HelveticaNeue-boldItalic.fntdata"/><Relationship Id="rId105" Type="http://schemas.openxmlformats.org/officeDocument/2006/relationships/font" Target="fonts/HelveticaNeue-italic.fntdata"/><Relationship Id="rId104" Type="http://schemas.openxmlformats.org/officeDocument/2006/relationships/font" Target="fonts/HelveticaNeue-bold.fntdata"/><Relationship Id="rId109" Type="http://schemas.openxmlformats.org/officeDocument/2006/relationships/font" Target="fonts/HelveticaNeueLight-italic.fntdata"/><Relationship Id="rId108" Type="http://schemas.openxmlformats.org/officeDocument/2006/relationships/font" Target="fonts/HelveticaNeueLight-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HelveticaNeue-regular.fntdata"/><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font" Target="fonts/HelveticaNeueLight-bold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DMSans-boldItalic.fntdata"/><Relationship Id="rId18" Type="http://schemas.openxmlformats.org/officeDocument/2006/relationships/slide" Target="slides/slide13.xml"/><Relationship Id="rId113" Type="http://schemas.openxmlformats.org/officeDocument/2006/relationships/font" Target="fonts/DMSans-italic.fntdata"/><Relationship Id="rId112" Type="http://schemas.openxmlformats.org/officeDocument/2006/relationships/font" Target="fonts/DMSans-bold.fntdata"/><Relationship Id="rId111" Type="http://schemas.openxmlformats.org/officeDocument/2006/relationships/font" Target="fonts/DMSans-regular.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544224372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544224372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ac82f8076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2ac82f80768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ac82f8076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ac82f80768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c82f8076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2ac82f80768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c82f8076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ac82f80768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ac82f8076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2ac82f80768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ac82f8076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2ac82f80768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ac82f8076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ac82f80768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c82f8076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2ac82f80768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ac82f8076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2ac82f80768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ac82f8076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2ac82f80768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cdaf63b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12cdaf63b3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ac82f8076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2ac82f80768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ac82f8076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2ac82f80768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ac82f80768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ac82f80768_0_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ac82f80768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2ac82f80768_0_6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ac82f8076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2ac82f80768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ac82f8076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2ac82f80768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ac82f8076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2ac82f80768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ac82f8076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2ac82f80768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ac82f8076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2ac82f80768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ac82f8076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2ac82f80768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f0b474c9c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ff0b474c9c_0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ac82f8076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2ac82f80768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ac82f8076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ac82f80768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ac82f8076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2ac82f80768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ac82f8076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2ac82f80768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ac82f80768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2ac82f80768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ac82f80768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2ac82f80768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ac82f8076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2ac82f80768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ac82f80768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ac82f80768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ac82f80768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2ac82f80768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ac82f80768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2ac82f80768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cdaf63b3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12cdaf63b31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ac82f80768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2ac82f80768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ac82f80768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2ac82f80768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ac82f80768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2ac82f80768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ac82f80768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2ac82f80768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ac82f80768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2ac82f80768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ac82f80768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2ac82f80768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ac82f80768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2ac82f80768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ac82f80768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2ac82f80768_0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ac82f80768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2ac82f80768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ac82f80768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2ac82f80768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cdaf63b31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2cdaf63b31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ac82f80768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2ac82f80768_0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ac82f80768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2ac82f80768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ac82f80768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2ac82f80768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ac82f80768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2ac82f80768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ac82f8076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2ac82f80768_0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ac82f80768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2ac82f80768_0_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ac82f80768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2ac82f80768_0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ac82f80768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2ac82f80768_0_3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ac82f80768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2ac82f80768_0_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ac82f80768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2ac82f80768_0_4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c82f807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2ac82f8076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ac82f80768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2ac82f80768_0_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ac82f80768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2ac82f80768_0_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ac82f80768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2ac82f80768_0_4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ac82f80768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2ac82f80768_0_4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ac82f80768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g2ac82f80768_0_5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ac82f80768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2ac82f80768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ac82f80768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g2ac82f80768_0_5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2cdaf63b31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12cdaf63b31_0_7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2cdaf63b31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g12cdaf63b31_0_7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ff0b474c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ff0b474c9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ac82f8076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2ac82f80768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ff0b474c9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gff0b474c9c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ff0b474c9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ff0b474c9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ff0b474c9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gff0b474c9c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ff0b474c9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ff0b474c9c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ff0b474c9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ff0b474c9c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ff0b474c9c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ff0b474c9c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ff0b474c9c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ff0b474c9c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ff0b474c9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ff0b474c9c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ff0b474c9c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gff0b474c9c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ff0b474c9c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ff0b474c9c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c82f8076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ac82f80768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ff0b474c9c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gff0b474c9c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ff0b474c9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gff0b474c9c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ff0b474c9c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gff0b474c9c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ac884a66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 name="Google Shape;865;g2ac884a669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ac884a669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ac884a669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ac884a669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ac884a669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ac884a669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ac884a669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ac884a669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ac884a669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ac8fcfbfe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ac8fcfbfe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ac884a669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ac884a669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c82f8076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2ac82f80768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ac884a669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ac884a669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ac884a669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2ac884a669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DM Sans"/>
                <a:ea typeface="DM Sans"/>
                <a:cs typeface="DM Sans"/>
                <a:sym typeface="DM Sans"/>
              </a:rPr>
              <a:t>Para PROFE/TUTORES: </a:t>
            </a:r>
            <a:r>
              <a:rPr lang="es">
                <a:latin typeface="DM Sans"/>
                <a:ea typeface="DM Sans"/>
                <a:cs typeface="DM Sans"/>
                <a:sym typeface="DM Sans"/>
              </a:rPr>
              <a:t>este espacio está dirigido a que el staff pueda hacer mención de palabras de despedida.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Duplicar slides según la cantidad de integrantes del Staff.</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ac884a669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2ac884a669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DM Sans"/>
                <a:ea typeface="DM Sans"/>
                <a:cs typeface="DM Sans"/>
                <a:sym typeface="DM Sans"/>
              </a:rPr>
              <a:t>Para PROFE/TUTORES: </a:t>
            </a:r>
            <a:r>
              <a:rPr lang="es">
                <a:latin typeface="DM Sans"/>
                <a:ea typeface="DM Sans"/>
                <a:cs typeface="DM Sans"/>
                <a:sym typeface="DM Sans"/>
              </a:rPr>
              <a:t>este espacio está dirigido a que el staff pueda hacer mención de palabras de despedida.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Duplicar slides según la cantidad de integrantes del Staff.</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ff0b474c9c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7" name="Google Shape;947;gff0b474c9c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ff0b474c9c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2" name="Google Shape;952;gff0b474c9c_0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ff0b474c9c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gff0b474c9c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ff0b474c9c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3" name="Google Shape;963;gff0b474c9c_0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ff0b474c9c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8" name="Google Shape;968;gff0b474c9c_0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_2">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9">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3">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2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10">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2">
  <p:cSld name="SECTION_HEADER_1_4">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1">
  <p:cSld name="SECTION_HEADER_1_1_1_3">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2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3">
    <p:spTree>
      <p:nvGrpSpPr>
        <p:cNvPr id="81" name="Shape 81"/>
        <p:cNvGrpSpPr/>
        <p:nvPr/>
      </p:nvGrpSpPr>
      <p:grpSpPr>
        <a:xfrm>
          <a:off x="0" y="0"/>
          <a:ext cx="0" cy="0"/>
          <a:chOff x="0" y="0"/>
          <a:chExt cx="0" cy="0"/>
        </a:xfrm>
      </p:grpSpPr>
      <p:sp>
        <p:nvSpPr>
          <p:cNvPr id="82" name="Google Shape;82;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3" name="Google Shape;83;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4" name="Google Shape;8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8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hyperlink" Target="https://gist.github.com/rene-d/9e584a7dd2935d0f461904b9f2950007" TargetMode="External"/><Relationship Id="rId5"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slide" Target="/ppt/slides/slide72.xml"/><Relationship Id="rId6" Type="http://schemas.openxmlformats.org/officeDocument/2006/relationships/slide" Target="/ppt/slides/slide7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1.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1.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1.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21.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21.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73.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65.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65.png"/><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65.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65.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65.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65.png"/><Relationship Id="rId4" Type="http://schemas.openxmlformats.org/officeDocument/2006/relationships/image" Target="../media/image69.png"/><Relationship Id="rId5" Type="http://schemas.openxmlformats.org/officeDocument/2006/relationships/image" Target="../media/image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65.png"/><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65.png"/><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65.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65.png"/><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65.pn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65.png"/><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65.png"/><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65.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65.png"/><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65.png"/><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65.png"/><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65.png"/><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3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86.png"/><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88.png"/><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88.png"/><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8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87.png"/><Relationship Id="rId4" Type="http://schemas.openxmlformats.org/officeDocument/2006/relationships/image" Target="../media/image2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87.png"/><Relationship Id="rId4" Type="http://schemas.openxmlformats.org/officeDocument/2006/relationships/image" Target="../media/image2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87.png"/><Relationship Id="rId4" Type="http://schemas.openxmlformats.org/officeDocument/2006/relationships/image" Target="../media/image22.png"/><Relationship Id="rId5" Type="http://schemas.openxmlformats.org/officeDocument/2006/relationships/hyperlink" Target="https://github.com/dfbustosus/Proyectos_DS/tree/main/Coder_2021/IBM%20HR%20EMPLOYEE%20ATTRITION" TargetMode="External"/><Relationship Id="rId6" Type="http://schemas.openxmlformats.org/officeDocument/2006/relationships/hyperlink" Target="https://drive.google.com/file/d/1HUdGGFwkIf5_2GxfPmyNJbLVGVq3vnoK/view?usp=sharing"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88.png"/><Relationship Id="rId4" Type="http://schemas.openxmlformats.org/officeDocument/2006/relationships/image" Target="../media/image8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5.xml"/><Relationship Id="rId3" Type="http://schemas.openxmlformats.org/officeDocument/2006/relationships/image" Target="../media/image9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6.xml"/><Relationship Id="rId3" Type="http://schemas.openxmlformats.org/officeDocument/2006/relationships/image" Target="../media/image9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7.xml"/><Relationship Id="rId3" Type="http://schemas.openxmlformats.org/officeDocument/2006/relationships/image" Target="../media/image9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8.xml"/><Relationship Id="rId3" Type="http://schemas.openxmlformats.org/officeDocument/2006/relationships/image" Target="../media/image10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9.xml"/><Relationship Id="rId3"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0.xml"/><Relationship Id="rId3" Type="http://schemas.openxmlformats.org/officeDocument/2006/relationships/image" Target="../media/image9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1.xml"/><Relationship Id="rId3" Type="http://schemas.openxmlformats.org/officeDocument/2006/relationships/image" Target="../media/image97.gif"/><Relationship Id="rId4" Type="http://schemas.openxmlformats.org/officeDocument/2006/relationships/image" Target="../media/image7.png"/><Relationship Id="rId5" Type="http://schemas.openxmlformats.org/officeDocument/2006/relationships/image" Target="../media/image102.png"/><Relationship Id="rId6" Type="http://schemas.openxmlformats.org/officeDocument/2006/relationships/image" Target="../media/image98.png"/><Relationship Id="rId7" Type="http://schemas.openxmlformats.org/officeDocument/2006/relationships/image" Target="../media/image10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2.xml"/><Relationship Id="rId3" Type="http://schemas.openxmlformats.org/officeDocument/2006/relationships/image" Target="../media/image97.gif"/><Relationship Id="rId4" Type="http://schemas.openxmlformats.org/officeDocument/2006/relationships/hyperlink" Target="https://www.linkedin.com/in/rmfigueroa/" TargetMode="External"/><Relationship Id="rId5" Type="http://schemas.openxmlformats.org/officeDocument/2006/relationships/image" Target="../media/image7.png"/><Relationship Id="rId6" Type="http://schemas.openxmlformats.org/officeDocument/2006/relationships/image" Target="../media/image10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7.xml"/><Relationship Id="rId3"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9"/>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9"/>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91" name="Google Shape;91;p29"/>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92" name="Google Shape;92;p29"/>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spaCY</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9"/>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spaCY</a:t>
            </a:r>
            <a:endParaRPr b="1" i="0" sz="4000" u="none" cap="none" strike="noStrike">
              <a:solidFill>
                <a:schemeClr val="dk1"/>
              </a:solidFill>
              <a:latin typeface="DM Sans"/>
              <a:ea typeface="DM Sans"/>
              <a:cs typeface="DM Sans"/>
              <a:sym typeface="DM Sans"/>
            </a:endParaRPr>
          </a:p>
        </p:txBody>
      </p:sp>
      <p:sp>
        <p:nvSpPr>
          <p:cNvPr id="183" name="Google Shape;183;p3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39"/>
          <p:cNvSpPr txBox="1"/>
          <p:nvPr/>
        </p:nvSpPr>
        <p:spPr>
          <a:xfrm>
            <a:off x="637000" y="1310350"/>
            <a:ext cx="7813800" cy="10158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100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spaCy es una librería gratuita y de código abierto para NLP en Python con muchas capacidades integradas que se está volviendo cada vez más popular. Es una alternativa para procesar los datos textuales no estructurados que se producen a gran escala</a:t>
            </a:r>
            <a:endParaRPr b="0" i="0" sz="1350" u="none" cap="none" strike="noStrike">
              <a:solidFill>
                <a:schemeClr val="dk1"/>
              </a:solidFill>
              <a:highlight>
                <a:schemeClr val="lt1"/>
              </a:highlight>
              <a:latin typeface="DM Sans"/>
              <a:ea typeface="DM Sans"/>
              <a:cs typeface="DM Sans"/>
              <a:sym typeface="DM Sans"/>
            </a:endParaRPr>
          </a:p>
        </p:txBody>
      </p:sp>
      <p:pic>
        <p:nvPicPr>
          <p:cNvPr id="186" name="Google Shape;186;p39"/>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187" name="Google Shape;187;p39"/>
          <p:cNvPicPr preferRelativeResize="0"/>
          <p:nvPr/>
        </p:nvPicPr>
        <p:blipFill rotWithShape="1">
          <a:blip r:embed="rId4">
            <a:alphaModFix/>
          </a:blip>
          <a:srcRect b="0" l="0" r="0" t="0"/>
          <a:stretch/>
        </p:blipFill>
        <p:spPr>
          <a:xfrm>
            <a:off x="1617975" y="2551700"/>
            <a:ext cx="5600250" cy="2003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0"/>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spaCY</a:t>
            </a:r>
            <a:endParaRPr b="1" i="0" sz="4000" u="none" cap="none" strike="noStrike">
              <a:solidFill>
                <a:schemeClr val="dk1"/>
              </a:solidFill>
              <a:latin typeface="DM Sans"/>
              <a:ea typeface="DM Sans"/>
              <a:cs typeface="DM Sans"/>
              <a:sym typeface="DM Sans"/>
            </a:endParaRPr>
          </a:p>
        </p:txBody>
      </p:sp>
      <p:sp>
        <p:nvSpPr>
          <p:cNvPr id="193" name="Google Shape;193;p4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0"/>
          <p:cNvSpPr txBox="1"/>
          <p:nvPr/>
        </p:nvSpPr>
        <p:spPr>
          <a:xfrm>
            <a:off x="626075" y="1068300"/>
            <a:ext cx="7923900" cy="10158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100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Está escrito en Cython y está diseñado para construir sistemas de extracción de información o comprensión del lenguaje natural. También está diseñado para uso en producción y proporciona una API concisa y fácil de usar.</a:t>
            </a:r>
            <a:endParaRPr b="0" i="0" sz="1350" u="none" cap="none" strike="noStrike">
              <a:solidFill>
                <a:schemeClr val="dk1"/>
              </a:solidFill>
              <a:highlight>
                <a:schemeClr val="lt1"/>
              </a:highlight>
              <a:latin typeface="DM Sans"/>
              <a:ea typeface="DM Sans"/>
              <a:cs typeface="DM Sans"/>
              <a:sym typeface="DM Sans"/>
            </a:endParaRPr>
          </a:p>
        </p:txBody>
      </p:sp>
      <p:pic>
        <p:nvPicPr>
          <p:cNvPr id="196" name="Google Shape;196;p40"/>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197" name="Google Shape;197;p40"/>
          <p:cNvPicPr preferRelativeResize="0"/>
          <p:nvPr/>
        </p:nvPicPr>
        <p:blipFill rotWithShape="1">
          <a:blip r:embed="rId4">
            <a:alphaModFix/>
          </a:blip>
          <a:srcRect b="0" l="0" r="0" t="0"/>
          <a:stretch/>
        </p:blipFill>
        <p:spPr>
          <a:xfrm>
            <a:off x="2272925" y="2377300"/>
            <a:ext cx="4541925" cy="2024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1"/>
          <p:cNvSpPr txBox="1"/>
          <p:nvPr/>
        </p:nvSpPr>
        <p:spPr>
          <a:xfrm>
            <a:off x="1064475" y="2202300"/>
            <a:ext cx="7004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Funcionalidades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2"/>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3000" u="none" cap="none" strike="noStrike">
                <a:solidFill>
                  <a:schemeClr val="dk1"/>
                </a:solidFill>
                <a:latin typeface="DM Sans"/>
                <a:ea typeface="DM Sans"/>
                <a:cs typeface="DM Sans"/>
                <a:sym typeface="DM Sans"/>
              </a:rPr>
              <a:t>Funcionalidades</a:t>
            </a:r>
            <a:endParaRPr b="1" i="0" sz="3000" u="none" cap="none" strike="noStrike">
              <a:solidFill>
                <a:schemeClr val="dk1"/>
              </a:solidFill>
              <a:latin typeface="DM Sans"/>
              <a:ea typeface="DM Sans"/>
              <a:cs typeface="DM Sans"/>
              <a:sym typeface="DM Sans"/>
            </a:endParaRPr>
          </a:p>
        </p:txBody>
      </p:sp>
      <p:sp>
        <p:nvSpPr>
          <p:cNvPr id="208" name="Google Shape;208;p4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2"/>
          <p:cNvSpPr txBox="1"/>
          <p:nvPr/>
        </p:nvSpPr>
        <p:spPr>
          <a:xfrm>
            <a:off x="573750" y="1016425"/>
            <a:ext cx="4574100" cy="30168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28262B"/>
                </a:solidFill>
                <a:latin typeface="DM Sans"/>
                <a:ea typeface="DM Sans"/>
                <a:cs typeface="DM Sans"/>
                <a:sym typeface="DM Sans"/>
              </a:rPr>
              <a:t>Nos permite realizar diferentes tareas como:</a:t>
            </a:r>
            <a:endParaRPr b="0" i="0" sz="1600" u="none" cap="none" strike="noStrike">
              <a:solidFill>
                <a:srgbClr val="28262B"/>
              </a:solidFill>
              <a:latin typeface="DM Sans"/>
              <a:ea typeface="DM Sans"/>
              <a:cs typeface="DM Sans"/>
              <a:sym typeface="DM Sans"/>
            </a:endParaRPr>
          </a:p>
          <a:p>
            <a:pPr indent="-330200" lvl="0" marL="457200" marR="0" rtl="0" algn="l">
              <a:lnSpc>
                <a:spcPct val="150000"/>
              </a:lnSpc>
              <a:spcBef>
                <a:spcPts val="0"/>
              </a:spcBef>
              <a:spcAft>
                <a:spcPts val="0"/>
              </a:spcAft>
              <a:buClr>
                <a:srgbClr val="28262B"/>
              </a:buClr>
              <a:buSzPts val="1600"/>
              <a:buFont typeface="DM Sans"/>
              <a:buAutoNum type="arabicPeriod"/>
            </a:pPr>
            <a:r>
              <a:rPr b="0" i="0" lang="es" sz="1600" u="none" cap="none" strike="noStrike">
                <a:solidFill>
                  <a:srgbClr val="28262B"/>
                </a:solidFill>
                <a:latin typeface="DM Sans"/>
                <a:ea typeface="DM Sans"/>
                <a:cs typeface="DM Sans"/>
                <a:sym typeface="DM Sans"/>
              </a:rPr>
              <a:t>Tokenización</a:t>
            </a:r>
            <a:endParaRPr b="0" i="0" sz="1600" u="none" cap="none" strike="noStrike">
              <a:solidFill>
                <a:srgbClr val="28262B"/>
              </a:solidFill>
              <a:latin typeface="DM Sans"/>
              <a:ea typeface="DM Sans"/>
              <a:cs typeface="DM Sans"/>
              <a:sym typeface="DM Sans"/>
            </a:endParaRPr>
          </a:p>
          <a:p>
            <a:pPr indent="-330200" lvl="0" marL="457200" marR="0" rtl="0" algn="l">
              <a:lnSpc>
                <a:spcPct val="150000"/>
              </a:lnSpc>
              <a:spcBef>
                <a:spcPts val="0"/>
              </a:spcBef>
              <a:spcAft>
                <a:spcPts val="0"/>
              </a:spcAft>
              <a:buClr>
                <a:srgbClr val="28262B"/>
              </a:buClr>
              <a:buSzPts val="1600"/>
              <a:buFont typeface="DM Sans"/>
              <a:buAutoNum type="arabicPeriod"/>
            </a:pPr>
            <a:r>
              <a:rPr b="0" i="0" lang="es" sz="1600" u="none" cap="none" strike="noStrike">
                <a:solidFill>
                  <a:srgbClr val="28262B"/>
                </a:solidFill>
                <a:latin typeface="DM Sans"/>
                <a:ea typeface="DM Sans"/>
                <a:cs typeface="DM Sans"/>
                <a:sym typeface="DM Sans"/>
              </a:rPr>
              <a:t>Conversión a Lower/Upper case</a:t>
            </a:r>
            <a:endParaRPr b="0" i="0" sz="1600" u="none" cap="none" strike="noStrike">
              <a:solidFill>
                <a:srgbClr val="28262B"/>
              </a:solidFill>
              <a:latin typeface="DM Sans"/>
              <a:ea typeface="DM Sans"/>
              <a:cs typeface="DM Sans"/>
              <a:sym typeface="DM Sans"/>
            </a:endParaRPr>
          </a:p>
          <a:p>
            <a:pPr indent="-330200" lvl="0" marL="457200" marR="0" rtl="0" algn="l">
              <a:lnSpc>
                <a:spcPct val="150000"/>
              </a:lnSpc>
              <a:spcBef>
                <a:spcPts val="0"/>
              </a:spcBef>
              <a:spcAft>
                <a:spcPts val="0"/>
              </a:spcAft>
              <a:buClr>
                <a:srgbClr val="28262B"/>
              </a:buClr>
              <a:buSzPts val="1600"/>
              <a:buFont typeface="DM Sans"/>
              <a:buAutoNum type="arabicPeriod"/>
            </a:pPr>
            <a:r>
              <a:rPr b="0" i="0" lang="es" sz="1600" u="none" cap="none" strike="noStrike">
                <a:solidFill>
                  <a:srgbClr val="28262B"/>
                </a:solidFill>
                <a:latin typeface="DM Sans"/>
                <a:ea typeface="DM Sans"/>
                <a:cs typeface="DM Sans"/>
                <a:sym typeface="DM Sans"/>
              </a:rPr>
              <a:t>Remoción de Stopwords</a:t>
            </a:r>
            <a:endParaRPr b="0" i="0" sz="1600" u="none" cap="none" strike="noStrike">
              <a:solidFill>
                <a:srgbClr val="28262B"/>
              </a:solidFill>
              <a:latin typeface="DM Sans"/>
              <a:ea typeface="DM Sans"/>
              <a:cs typeface="DM Sans"/>
              <a:sym typeface="DM Sans"/>
            </a:endParaRPr>
          </a:p>
          <a:p>
            <a:pPr indent="-330200" lvl="0" marL="457200" marR="0" rtl="0" algn="l">
              <a:lnSpc>
                <a:spcPct val="150000"/>
              </a:lnSpc>
              <a:spcBef>
                <a:spcPts val="0"/>
              </a:spcBef>
              <a:spcAft>
                <a:spcPts val="0"/>
              </a:spcAft>
              <a:buClr>
                <a:srgbClr val="28262B"/>
              </a:buClr>
              <a:buSzPts val="1600"/>
              <a:buFont typeface="DM Sans"/>
              <a:buAutoNum type="arabicPeriod"/>
            </a:pPr>
            <a:r>
              <a:rPr b="0" i="0" lang="es" sz="1600" u="none" cap="none" strike="noStrike">
                <a:solidFill>
                  <a:srgbClr val="28262B"/>
                </a:solidFill>
                <a:latin typeface="DM Sans"/>
                <a:ea typeface="DM Sans"/>
                <a:cs typeface="DM Sans"/>
                <a:sym typeface="DM Sans"/>
              </a:rPr>
              <a:t>Stemming</a:t>
            </a:r>
            <a:endParaRPr b="0" i="0" sz="1600" u="none" cap="none" strike="noStrike">
              <a:solidFill>
                <a:srgbClr val="28262B"/>
              </a:solidFill>
              <a:latin typeface="DM Sans"/>
              <a:ea typeface="DM Sans"/>
              <a:cs typeface="DM Sans"/>
              <a:sym typeface="DM Sans"/>
            </a:endParaRPr>
          </a:p>
          <a:p>
            <a:pPr indent="-330200" lvl="0" marL="457200" marR="0" rtl="0" algn="l">
              <a:lnSpc>
                <a:spcPct val="150000"/>
              </a:lnSpc>
              <a:spcBef>
                <a:spcPts val="0"/>
              </a:spcBef>
              <a:spcAft>
                <a:spcPts val="0"/>
              </a:spcAft>
              <a:buClr>
                <a:srgbClr val="28262B"/>
              </a:buClr>
              <a:buSzPts val="1600"/>
              <a:buFont typeface="DM Sans"/>
              <a:buAutoNum type="arabicPeriod"/>
            </a:pPr>
            <a:r>
              <a:rPr b="0" i="0" lang="es" sz="1600" u="none" cap="none" strike="noStrike">
                <a:solidFill>
                  <a:srgbClr val="28262B"/>
                </a:solidFill>
                <a:latin typeface="DM Sans"/>
                <a:ea typeface="DM Sans"/>
                <a:cs typeface="DM Sans"/>
                <a:sym typeface="DM Sans"/>
              </a:rPr>
              <a:t>Lematización</a:t>
            </a:r>
            <a:endParaRPr b="0" i="0" sz="1600" u="none" cap="none" strike="noStrike">
              <a:solidFill>
                <a:srgbClr val="28262B"/>
              </a:solidFill>
              <a:latin typeface="DM Sans"/>
              <a:ea typeface="DM Sans"/>
              <a:cs typeface="DM Sans"/>
              <a:sym typeface="DM Sans"/>
            </a:endParaRPr>
          </a:p>
          <a:p>
            <a:pPr indent="-330200" lvl="0" marL="457200" marR="0" rtl="0" algn="l">
              <a:lnSpc>
                <a:spcPct val="150000"/>
              </a:lnSpc>
              <a:spcBef>
                <a:spcPts val="0"/>
              </a:spcBef>
              <a:spcAft>
                <a:spcPts val="0"/>
              </a:spcAft>
              <a:buClr>
                <a:srgbClr val="28262B"/>
              </a:buClr>
              <a:buSzPts val="1600"/>
              <a:buFont typeface="DM Sans"/>
              <a:buAutoNum type="arabicPeriod"/>
            </a:pPr>
            <a:r>
              <a:rPr b="0" i="0" lang="es" sz="1600" u="none" cap="none" strike="noStrike">
                <a:solidFill>
                  <a:srgbClr val="28262B"/>
                </a:solidFill>
                <a:latin typeface="DM Sans"/>
                <a:ea typeface="DM Sans"/>
                <a:cs typeface="DM Sans"/>
                <a:sym typeface="DM Sans"/>
              </a:rPr>
              <a:t>Parse Tree o generación de sintaxis</a:t>
            </a:r>
            <a:endParaRPr b="0" i="0" sz="1600" u="none" cap="none" strike="noStrike">
              <a:solidFill>
                <a:srgbClr val="28262B"/>
              </a:solidFill>
              <a:latin typeface="DM Sans"/>
              <a:ea typeface="DM Sans"/>
              <a:cs typeface="DM Sans"/>
              <a:sym typeface="DM Sans"/>
            </a:endParaRPr>
          </a:p>
          <a:p>
            <a:pPr indent="-330200" lvl="0" marL="457200" marR="0" rtl="0" algn="l">
              <a:lnSpc>
                <a:spcPct val="150000"/>
              </a:lnSpc>
              <a:spcBef>
                <a:spcPts val="0"/>
              </a:spcBef>
              <a:spcAft>
                <a:spcPts val="0"/>
              </a:spcAft>
              <a:buClr>
                <a:srgbClr val="28262B"/>
              </a:buClr>
              <a:buSzPts val="1600"/>
              <a:buFont typeface="DM Sans"/>
              <a:buAutoNum type="arabicPeriod"/>
            </a:pPr>
            <a:r>
              <a:rPr b="0" i="0" lang="es" sz="1600" u="none" cap="none" strike="noStrike">
                <a:solidFill>
                  <a:srgbClr val="28262B"/>
                </a:solidFill>
                <a:latin typeface="DM Sans"/>
                <a:ea typeface="DM Sans"/>
                <a:cs typeface="DM Sans"/>
                <a:sym typeface="DM Sans"/>
              </a:rPr>
              <a:t>POS Tagging</a:t>
            </a:r>
            <a:endParaRPr b="0" i="0" sz="1600" u="none" cap="none" strike="noStrike">
              <a:solidFill>
                <a:srgbClr val="28262B"/>
              </a:solidFill>
              <a:latin typeface="DM Sans"/>
              <a:ea typeface="DM Sans"/>
              <a:cs typeface="DM Sans"/>
              <a:sym typeface="DM Sans"/>
            </a:endParaRPr>
          </a:p>
        </p:txBody>
      </p:sp>
      <p:pic>
        <p:nvPicPr>
          <p:cNvPr id="211" name="Google Shape;211;p42"/>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212" name="Google Shape;212;p42"/>
          <p:cNvPicPr preferRelativeResize="0"/>
          <p:nvPr/>
        </p:nvPicPr>
        <p:blipFill rotWithShape="1">
          <a:blip r:embed="rId4">
            <a:alphaModFix/>
          </a:blip>
          <a:srcRect b="0" l="0" r="0" t="0"/>
          <a:stretch/>
        </p:blipFill>
        <p:spPr>
          <a:xfrm>
            <a:off x="5147850" y="1170375"/>
            <a:ext cx="2952000" cy="295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3"/>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3000" u="none" cap="none" strike="noStrike">
                <a:solidFill>
                  <a:schemeClr val="dk1"/>
                </a:solidFill>
                <a:latin typeface="DM Sans"/>
                <a:ea typeface="DM Sans"/>
                <a:cs typeface="DM Sans"/>
                <a:sym typeface="DM Sans"/>
              </a:rPr>
              <a:t>1) Tokenización</a:t>
            </a:r>
            <a:endParaRPr b="1" i="0" sz="3000" u="none" cap="none" strike="noStrike">
              <a:solidFill>
                <a:schemeClr val="dk1"/>
              </a:solidFill>
              <a:latin typeface="DM Sans"/>
              <a:ea typeface="DM Sans"/>
              <a:cs typeface="DM Sans"/>
              <a:sym typeface="DM Sans"/>
            </a:endParaRPr>
          </a:p>
        </p:txBody>
      </p:sp>
      <p:sp>
        <p:nvSpPr>
          <p:cNvPr id="218" name="Google Shape;218;p4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4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3"/>
          <p:cNvSpPr txBox="1"/>
          <p:nvPr/>
        </p:nvSpPr>
        <p:spPr>
          <a:xfrm>
            <a:off x="573750" y="1016425"/>
            <a:ext cx="4574100" cy="30168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28262B"/>
                </a:solidFill>
                <a:latin typeface="DM Sans"/>
                <a:ea typeface="DM Sans"/>
                <a:cs typeface="DM Sans"/>
                <a:sym typeface="DM Sans"/>
              </a:rPr>
              <a:t>Es un proceso de desglose del texto en unidades más pequeñas se llama tokens. los tokens son una pequeña parte de ese texto. Si tenemos una oración, la idea es separar cada palabra y construir un vocabulario tal que podamos representar todas las palabras de manera única en una lista. Números, palabras, etc., todos caen bajo fichas.</a:t>
            </a:r>
            <a:endParaRPr b="0" i="0" sz="1600" u="none" cap="none" strike="noStrike">
              <a:solidFill>
                <a:srgbClr val="28262B"/>
              </a:solidFill>
              <a:latin typeface="DM Sans"/>
              <a:ea typeface="DM Sans"/>
              <a:cs typeface="DM Sans"/>
              <a:sym typeface="DM Sans"/>
            </a:endParaRPr>
          </a:p>
        </p:txBody>
      </p:sp>
      <p:pic>
        <p:nvPicPr>
          <p:cNvPr id="221" name="Google Shape;221;p43"/>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222" name="Google Shape;222;p43"/>
          <p:cNvPicPr preferRelativeResize="0"/>
          <p:nvPr/>
        </p:nvPicPr>
        <p:blipFill rotWithShape="1">
          <a:blip r:embed="rId4">
            <a:alphaModFix/>
          </a:blip>
          <a:srcRect b="0" l="0" r="0" t="0"/>
          <a:stretch/>
        </p:blipFill>
        <p:spPr>
          <a:xfrm>
            <a:off x="5410725" y="1247400"/>
            <a:ext cx="2872275" cy="2872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4"/>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3000" u="none" cap="none" strike="noStrike">
                <a:solidFill>
                  <a:schemeClr val="dk1"/>
                </a:solidFill>
                <a:latin typeface="DM Sans"/>
                <a:ea typeface="DM Sans"/>
                <a:cs typeface="DM Sans"/>
                <a:sym typeface="DM Sans"/>
              </a:rPr>
              <a:t>2) Conversión Lower/Upper case</a:t>
            </a:r>
            <a:endParaRPr b="1" i="0" sz="3000" u="none" cap="none" strike="noStrike">
              <a:solidFill>
                <a:schemeClr val="dk1"/>
              </a:solidFill>
              <a:latin typeface="DM Sans"/>
              <a:ea typeface="DM Sans"/>
              <a:cs typeface="DM Sans"/>
              <a:sym typeface="DM Sans"/>
            </a:endParaRPr>
          </a:p>
        </p:txBody>
      </p:sp>
      <p:sp>
        <p:nvSpPr>
          <p:cNvPr id="228" name="Google Shape;228;p4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4"/>
          <p:cNvSpPr txBox="1"/>
          <p:nvPr/>
        </p:nvSpPr>
        <p:spPr>
          <a:xfrm>
            <a:off x="573750" y="1016425"/>
            <a:ext cx="4574100" cy="30168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28262B"/>
                </a:solidFill>
                <a:latin typeface="DM Sans"/>
                <a:ea typeface="DM Sans"/>
                <a:cs typeface="DM Sans"/>
                <a:sym typeface="DM Sans"/>
              </a:rPr>
              <a:t>Queremos que nuestro modelo no se confunda al ver la misma palabra con diferentes casos, como uno que comienza con mayúscula y otro sin ella, e interpretar ambos de manera diferente. Así que convertimos usualmente todas las palabras a minúsculas o mayúsculas  para evitar la redundancia en la lista de tokens.</a:t>
            </a:r>
            <a:endParaRPr b="0" i="0" sz="1600" u="none" cap="none" strike="noStrike">
              <a:solidFill>
                <a:srgbClr val="28262B"/>
              </a:solidFill>
              <a:latin typeface="DM Sans"/>
              <a:ea typeface="DM Sans"/>
              <a:cs typeface="DM Sans"/>
              <a:sym typeface="DM Sans"/>
            </a:endParaRPr>
          </a:p>
        </p:txBody>
      </p:sp>
      <p:pic>
        <p:nvPicPr>
          <p:cNvPr id="231" name="Google Shape;231;p44"/>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232" name="Google Shape;232;p44"/>
          <p:cNvPicPr preferRelativeResize="0"/>
          <p:nvPr/>
        </p:nvPicPr>
        <p:blipFill rotWithShape="1">
          <a:blip r:embed="rId4">
            <a:alphaModFix/>
          </a:blip>
          <a:srcRect b="0" l="0" r="0" t="0"/>
          <a:stretch/>
        </p:blipFill>
        <p:spPr>
          <a:xfrm>
            <a:off x="5074225" y="1353375"/>
            <a:ext cx="3691349" cy="23428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5"/>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3000" u="none" cap="none" strike="noStrike">
                <a:solidFill>
                  <a:schemeClr val="dk1"/>
                </a:solidFill>
                <a:latin typeface="DM Sans"/>
                <a:ea typeface="DM Sans"/>
                <a:cs typeface="DM Sans"/>
                <a:sym typeface="DM Sans"/>
              </a:rPr>
              <a:t>3) Remoción de Stopwords</a:t>
            </a:r>
            <a:endParaRPr b="1" i="0" sz="3000" u="none" cap="none" strike="noStrike">
              <a:solidFill>
                <a:schemeClr val="dk1"/>
              </a:solidFill>
              <a:latin typeface="DM Sans"/>
              <a:ea typeface="DM Sans"/>
              <a:cs typeface="DM Sans"/>
              <a:sym typeface="DM Sans"/>
            </a:endParaRPr>
          </a:p>
        </p:txBody>
      </p:sp>
      <p:sp>
        <p:nvSpPr>
          <p:cNvPr id="238" name="Google Shape;238;p4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4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5"/>
          <p:cNvSpPr txBox="1"/>
          <p:nvPr/>
        </p:nvSpPr>
        <p:spPr>
          <a:xfrm>
            <a:off x="573750" y="1016425"/>
            <a:ext cx="4574100" cy="30168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28262B"/>
                </a:solidFill>
                <a:latin typeface="DM Sans"/>
                <a:ea typeface="DM Sans"/>
                <a:cs typeface="DM Sans"/>
                <a:sym typeface="DM Sans"/>
              </a:rPr>
              <a:t>Cuando usamos las características de un texto para modelar, encontraremos mucho ruido. Estas son las palabras vacías como yo, él, ella, etc., que no nos ayudan y simplemente se eliminan antes del procesamiento para un procesamiento más limpio dentro del modelo. Con NLTK podemos ver todas las palabras vacías disponibles en diversos idiomas.</a:t>
            </a:r>
            <a:endParaRPr b="0" i="0" sz="1600" u="none" cap="none" strike="noStrike">
              <a:solidFill>
                <a:srgbClr val="28262B"/>
              </a:solidFill>
              <a:latin typeface="DM Sans"/>
              <a:ea typeface="DM Sans"/>
              <a:cs typeface="DM Sans"/>
              <a:sym typeface="DM Sans"/>
            </a:endParaRPr>
          </a:p>
        </p:txBody>
      </p:sp>
      <p:pic>
        <p:nvPicPr>
          <p:cNvPr id="241" name="Google Shape;241;p45"/>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242" name="Google Shape;242;p45"/>
          <p:cNvPicPr preferRelativeResize="0"/>
          <p:nvPr/>
        </p:nvPicPr>
        <p:blipFill rotWithShape="1">
          <a:blip r:embed="rId4">
            <a:alphaModFix/>
          </a:blip>
          <a:srcRect b="0" l="0" r="0" t="0"/>
          <a:stretch/>
        </p:blipFill>
        <p:spPr>
          <a:xfrm>
            <a:off x="5312500" y="1170375"/>
            <a:ext cx="2872275" cy="2872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6"/>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3000" u="none" cap="none" strike="noStrike">
                <a:solidFill>
                  <a:schemeClr val="dk1"/>
                </a:solidFill>
                <a:latin typeface="DM Sans"/>
                <a:ea typeface="DM Sans"/>
                <a:cs typeface="DM Sans"/>
                <a:sym typeface="DM Sans"/>
              </a:rPr>
              <a:t>4) Stemming</a:t>
            </a:r>
            <a:endParaRPr b="1" i="0" sz="3000" u="none" cap="none" strike="noStrike">
              <a:solidFill>
                <a:schemeClr val="dk1"/>
              </a:solidFill>
              <a:latin typeface="DM Sans"/>
              <a:ea typeface="DM Sans"/>
              <a:cs typeface="DM Sans"/>
              <a:sym typeface="DM Sans"/>
            </a:endParaRPr>
          </a:p>
        </p:txBody>
      </p:sp>
      <p:sp>
        <p:nvSpPr>
          <p:cNvPr id="248" name="Google Shape;248;p4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6"/>
          <p:cNvSpPr txBox="1"/>
          <p:nvPr/>
        </p:nvSpPr>
        <p:spPr>
          <a:xfrm>
            <a:off x="573750" y="1016425"/>
            <a:ext cx="4667400" cy="33864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28262B"/>
                </a:solidFill>
                <a:latin typeface="DM Sans"/>
                <a:ea typeface="DM Sans"/>
                <a:cs typeface="DM Sans"/>
                <a:sym typeface="DM Sans"/>
              </a:rPr>
              <a:t>En nuestro texto podemos encontrar muchas palabras como jugando, jugaron, juego, etc… que tienen una raíz, jugar, todas transmiten el mismo significado. Así que podemos extraer la raíz de la palabra y eliminar el resto. Aquí, la raíz de la palabra formada se llama </a:t>
            </a:r>
            <a:r>
              <a:rPr b="1" i="0" lang="es" sz="1600" u="none" cap="none" strike="noStrike">
                <a:solidFill>
                  <a:srgbClr val="28262B"/>
                </a:solidFill>
                <a:latin typeface="DM Sans"/>
                <a:ea typeface="DM Sans"/>
                <a:cs typeface="DM Sans"/>
                <a:sym typeface="DM Sans"/>
              </a:rPr>
              <a:t>'tallo (stem)'</a:t>
            </a:r>
            <a:r>
              <a:rPr b="0" i="0" lang="es" sz="1600" u="none" cap="none" strike="noStrike">
                <a:solidFill>
                  <a:srgbClr val="28262B"/>
                </a:solidFill>
                <a:latin typeface="DM Sans"/>
                <a:ea typeface="DM Sans"/>
                <a:cs typeface="DM Sans"/>
                <a:sym typeface="DM Sans"/>
              </a:rPr>
              <a:t> y no es necesariamente que el </a:t>
            </a:r>
            <a:r>
              <a:rPr b="1" i="0" lang="es" sz="1600" u="none" cap="none" strike="noStrike">
                <a:solidFill>
                  <a:srgbClr val="28262B"/>
                </a:solidFill>
                <a:latin typeface="DM Sans"/>
                <a:ea typeface="DM Sans"/>
                <a:cs typeface="DM Sans"/>
                <a:sym typeface="DM Sans"/>
              </a:rPr>
              <a:t>stem</a:t>
            </a:r>
            <a:r>
              <a:rPr b="0" i="0" lang="es" sz="1600" u="none" cap="none" strike="noStrike">
                <a:solidFill>
                  <a:srgbClr val="28262B"/>
                </a:solidFill>
                <a:latin typeface="DM Sans"/>
                <a:ea typeface="DM Sans"/>
                <a:cs typeface="DM Sans"/>
                <a:sym typeface="DM Sans"/>
              </a:rPr>
              <a:t> deba existir y tener un significado. Con solo cometer el sufijo y el prefijo, generamos las raíces.</a:t>
            </a:r>
            <a:endParaRPr b="0" i="0" sz="1600" u="none" cap="none" strike="noStrike">
              <a:solidFill>
                <a:srgbClr val="28262B"/>
              </a:solidFill>
              <a:latin typeface="DM Sans"/>
              <a:ea typeface="DM Sans"/>
              <a:cs typeface="DM Sans"/>
              <a:sym typeface="DM Sans"/>
            </a:endParaRPr>
          </a:p>
        </p:txBody>
      </p:sp>
      <p:pic>
        <p:nvPicPr>
          <p:cNvPr id="251" name="Google Shape;251;p46"/>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252" name="Google Shape;252;p46"/>
          <p:cNvPicPr preferRelativeResize="0"/>
          <p:nvPr/>
        </p:nvPicPr>
        <p:blipFill rotWithShape="1">
          <a:blip r:embed="rId4">
            <a:alphaModFix/>
          </a:blip>
          <a:srcRect b="0" l="0" r="0" t="0"/>
          <a:stretch/>
        </p:blipFill>
        <p:spPr>
          <a:xfrm>
            <a:off x="5290250" y="1135600"/>
            <a:ext cx="2872275" cy="2872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7"/>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3000" u="none" cap="none" strike="noStrike">
                <a:solidFill>
                  <a:schemeClr val="dk1"/>
                </a:solidFill>
                <a:latin typeface="DM Sans"/>
                <a:ea typeface="DM Sans"/>
                <a:cs typeface="DM Sans"/>
                <a:sym typeface="DM Sans"/>
              </a:rPr>
              <a:t>5) Lemantización</a:t>
            </a:r>
            <a:endParaRPr b="1" i="0" sz="3000" u="none" cap="none" strike="noStrike">
              <a:solidFill>
                <a:schemeClr val="dk1"/>
              </a:solidFill>
              <a:latin typeface="DM Sans"/>
              <a:ea typeface="DM Sans"/>
              <a:cs typeface="DM Sans"/>
              <a:sym typeface="DM Sans"/>
            </a:endParaRPr>
          </a:p>
        </p:txBody>
      </p:sp>
      <p:sp>
        <p:nvSpPr>
          <p:cNvPr id="258" name="Google Shape;258;p4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7"/>
          <p:cNvSpPr txBox="1"/>
          <p:nvPr/>
        </p:nvSpPr>
        <p:spPr>
          <a:xfrm>
            <a:off x="573750" y="1016425"/>
            <a:ext cx="4667400" cy="30168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28262B"/>
                </a:solidFill>
                <a:latin typeface="DM Sans"/>
                <a:ea typeface="DM Sans"/>
                <a:cs typeface="DM Sans"/>
                <a:sym typeface="DM Sans"/>
              </a:rPr>
              <a:t>Queremos extraer la forma base de la palabras con la </a:t>
            </a:r>
            <a:r>
              <a:rPr b="1" i="0" lang="es" sz="1600" u="none" cap="none" strike="noStrike">
                <a:solidFill>
                  <a:srgbClr val="28262B"/>
                </a:solidFill>
                <a:latin typeface="DM Sans"/>
                <a:ea typeface="DM Sans"/>
                <a:cs typeface="DM Sans"/>
                <a:sym typeface="DM Sans"/>
              </a:rPr>
              <a:t>Lemantización.</a:t>
            </a:r>
            <a:r>
              <a:rPr b="0" i="0" lang="es" sz="1600" u="none" cap="none" strike="noStrike">
                <a:solidFill>
                  <a:srgbClr val="28262B"/>
                </a:solidFill>
                <a:latin typeface="DM Sans"/>
                <a:ea typeface="DM Sans"/>
                <a:cs typeface="DM Sans"/>
                <a:sym typeface="DM Sans"/>
              </a:rPr>
              <a:t> La palabra extraída aquí se llama Lemma y está disponible en el diccionario. Tenemos el corpus de WordNet y el lema generado estará disponible en este corpus. NLTK nos proporciona WordNet Lemmatizer que utiliza la base de datos de WordNet para buscar lemas de palabras.</a:t>
            </a:r>
            <a:endParaRPr b="0" i="0" sz="1600" u="none" cap="none" strike="noStrike">
              <a:solidFill>
                <a:srgbClr val="28262B"/>
              </a:solidFill>
              <a:latin typeface="DM Sans"/>
              <a:ea typeface="DM Sans"/>
              <a:cs typeface="DM Sans"/>
              <a:sym typeface="DM Sans"/>
            </a:endParaRPr>
          </a:p>
        </p:txBody>
      </p:sp>
      <p:pic>
        <p:nvPicPr>
          <p:cNvPr id="261" name="Google Shape;261;p47"/>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262" name="Google Shape;262;p47"/>
          <p:cNvPicPr preferRelativeResize="0"/>
          <p:nvPr/>
        </p:nvPicPr>
        <p:blipFill rotWithShape="1">
          <a:blip r:embed="rId4">
            <a:alphaModFix/>
          </a:blip>
          <a:srcRect b="0" l="0" r="0" t="0"/>
          <a:stretch/>
        </p:blipFill>
        <p:spPr>
          <a:xfrm>
            <a:off x="5486400" y="1170375"/>
            <a:ext cx="2872275" cy="2872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0"/>
          <p:cNvSpPr txBox="1"/>
          <p:nvPr/>
        </p:nvSpPr>
        <p:spPr>
          <a:xfrm>
            <a:off x="788850" y="1951838"/>
            <a:ext cx="75663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Introducción al procesamiento de Lenguaje Natural II + Datathon</a:t>
            </a:r>
            <a:endParaRPr b="1" i="0" sz="4000" u="none" cap="none" strike="noStrike">
              <a:solidFill>
                <a:srgbClr val="EAFF6A"/>
              </a:solidFill>
              <a:latin typeface="DM Sans"/>
              <a:ea typeface="DM Sans"/>
              <a:cs typeface="DM Sans"/>
              <a:sym typeface="DM Sans"/>
            </a:endParaRPr>
          </a:p>
        </p:txBody>
      </p:sp>
      <p:sp>
        <p:nvSpPr>
          <p:cNvPr id="98" name="Google Shape;98;p30"/>
          <p:cNvSpPr txBox="1"/>
          <p:nvPr/>
        </p:nvSpPr>
        <p:spPr>
          <a:xfrm>
            <a:off x="1374550" y="1344563"/>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a:t>
            </a:r>
            <a:r>
              <a:rPr b="1" lang="es" sz="1800">
                <a:solidFill>
                  <a:schemeClr val="lt1"/>
                </a:solidFill>
                <a:latin typeface="DM Sans"/>
                <a:ea typeface="DM Sans"/>
                <a:cs typeface="DM Sans"/>
                <a:sym typeface="DM Sans"/>
              </a:rPr>
              <a:t>28</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DATA SCIENCE</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3000" u="none" cap="none" strike="noStrike">
                <a:solidFill>
                  <a:schemeClr val="dk1"/>
                </a:solidFill>
                <a:latin typeface="DM Sans"/>
                <a:ea typeface="DM Sans"/>
                <a:cs typeface="DM Sans"/>
                <a:sym typeface="DM Sans"/>
              </a:rPr>
              <a:t>6) Parse Tree</a:t>
            </a:r>
            <a:endParaRPr b="1" i="0" sz="3000" u="none" cap="none" strike="noStrike">
              <a:solidFill>
                <a:schemeClr val="dk1"/>
              </a:solidFill>
              <a:latin typeface="DM Sans"/>
              <a:ea typeface="DM Sans"/>
              <a:cs typeface="DM Sans"/>
              <a:sym typeface="DM Sans"/>
            </a:endParaRPr>
          </a:p>
        </p:txBody>
      </p:sp>
      <p:sp>
        <p:nvSpPr>
          <p:cNvPr id="268" name="Google Shape;268;p4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8"/>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48"/>
          <p:cNvSpPr txBox="1"/>
          <p:nvPr/>
        </p:nvSpPr>
        <p:spPr>
          <a:xfrm>
            <a:off x="561475" y="1317650"/>
            <a:ext cx="4667400" cy="2277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28262B"/>
                </a:solidFill>
                <a:latin typeface="DM Sans"/>
                <a:ea typeface="DM Sans"/>
                <a:cs typeface="DM Sans"/>
                <a:sym typeface="DM Sans"/>
              </a:rPr>
              <a:t>Podemos definir la gramática de acuerdo con el idioma de interés y luego usar la librería NLTK con su metódo RegexpParser para extraer todas las partes del discurso (Parts of Speech) de la oración y dibujar por ejemplo árboles de decisión para visualizar las asociaciones.</a:t>
            </a:r>
            <a:endParaRPr b="0" i="0" sz="1600" u="none" cap="none" strike="noStrike">
              <a:solidFill>
                <a:srgbClr val="28262B"/>
              </a:solidFill>
              <a:latin typeface="DM Sans"/>
              <a:ea typeface="DM Sans"/>
              <a:cs typeface="DM Sans"/>
              <a:sym typeface="DM Sans"/>
            </a:endParaRPr>
          </a:p>
        </p:txBody>
      </p:sp>
      <p:pic>
        <p:nvPicPr>
          <p:cNvPr id="271" name="Google Shape;271;p48"/>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272" name="Google Shape;272;p48"/>
          <p:cNvPicPr preferRelativeResize="0"/>
          <p:nvPr/>
        </p:nvPicPr>
        <p:blipFill rotWithShape="1">
          <a:blip r:embed="rId4">
            <a:alphaModFix/>
          </a:blip>
          <a:srcRect b="0" l="0" r="0" t="0"/>
          <a:stretch/>
        </p:blipFill>
        <p:spPr>
          <a:xfrm>
            <a:off x="5430350" y="1135613"/>
            <a:ext cx="2872275" cy="2872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9"/>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3000" u="none" cap="none" strike="noStrike">
                <a:solidFill>
                  <a:schemeClr val="dk1"/>
                </a:solidFill>
                <a:latin typeface="DM Sans"/>
                <a:ea typeface="DM Sans"/>
                <a:cs typeface="DM Sans"/>
                <a:sym typeface="DM Sans"/>
              </a:rPr>
              <a:t>7) POS Tagging</a:t>
            </a:r>
            <a:endParaRPr b="1" i="0" sz="3000" u="none" cap="none" strike="noStrike">
              <a:solidFill>
                <a:schemeClr val="dk1"/>
              </a:solidFill>
              <a:latin typeface="DM Sans"/>
              <a:ea typeface="DM Sans"/>
              <a:cs typeface="DM Sans"/>
              <a:sym typeface="DM Sans"/>
            </a:endParaRPr>
          </a:p>
        </p:txBody>
      </p:sp>
      <p:sp>
        <p:nvSpPr>
          <p:cNvPr id="278" name="Google Shape;278;p4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4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49"/>
          <p:cNvSpPr txBox="1"/>
          <p:nvPr/>
        </p:nvSpPr>
        <p:spPr>
          <a:xfrm>
            <a:off x="561475" y="1135625"/>
            <a:ext cx="4667400" cy="3755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s" sz="1600" u="none" cap="none" strike="noStrike">
                <a:solidFill>
                  <a:srgbClr val="28262B"/>
                </a:solidFill>
                <a:latin typeface="DM Sans"/>
                <a:ea typeface="DM Sans"/>
                <a:cs typeface="DM Sans"/>
                <a:sym typeface="DM Sans"/>
              </a:rPr>
              <a:t>POS Tagging se utiliza en el procesamiento de texto para evitar la confusión entre dos mismas palabras que tienen significados diferentes. Con respecto a la definición y el contexto, le damos a cada palabra una etiqueta particular y las procesamos. Aquí se utilizan dos pasos:</a:t>
            </a:r>
            <a:endParaRPr b="0" i="0" sz="1600" u="none" cap="none" strike="noStrike">
              <a:solidFill>
                <a:srgbClr val="28262B"/>
              </a:solidFill>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t/>
            </a:r>
            <a:endParaRPr b="0" i="0" sz="1600" u="none" cap="none" strike="noStrike">
              <a:solidFill>
                <a:srgbClr val="28262B"/>
              </a:solidFill>
              <a:latin typeface="DM Sans"/>
              <a:ea typeface="DM Sans"/>
              <a:cs typeface="DM Sans"/>
              <a:sym typeface="DM Sans"/>
            </a:endParaRPr>
          </a:p>
          <a:p>
            <a:pPr indent="-330200" lvl="0" marL="457200" marR="0" rtl="0" algn="l">
              <a:lnSpc>
                <a:spcPct val="150000"/>
              </a:lnSpc>
              <a:spcBef>
                <a:spcPts val="0"/>
              </a:spcBef>
              <a:spcAft>
                <a:spcPts val="0"/>
              </a:spcAft>
              <a:buClr>
                <a:srgbClr val="28262B"/>
              </a:buClr>
              <a:buSzPts val="1600"/>
              <a:buFont typeface="DM Sans"/>
              <a:buAutoNum type="arabicPeriod"/>
            </a:pPr>
            <a:r>
              <a:rPr b="0" i="0" lang="es" sz="1600" u="none" cap="none" strike="noStrike">
                <a:solidFill>
                  <a:srgbClr val="28262B"/>
                </a:solidFill>
                <a:latin typeface="DM Sans"/>
                <a:ea typeface="DM Sans"/>
                <a:cs typeface="DM Sans"/>
                <a:sym typeface="DM Sans"/>
              </a:rPr>
              <a:t>Tokenizar texto (word_tokenize).</a:t>
            </a:r>
            <a:endParaRPr b="0" i="0" sz="1600" u="none" cap="none" strike="noStrike">
              <a:solidFill>
                <a:srgbClr val="28262B"/>
              </a:solidFill>
              <a:latin typeface="DM Sans"/>
              <a:ea typeface="DM Sans"/>
              <a:cs typeface="DM Sans"/>
              <a:sym typeface="DM Sans"/>
            </a:endParaRPr>
          </a:p>
          <a:p>
            <a:pPr indent="-330200" lvl="0" marL="457200" marR="0" rtl="0" algn="l">
              <a:lnSpc>
                <a:spcPct val="150000"/>
              </a:lnSpc>
              <a:spcBef>
                <a:spcPts val="0"/>
              </a:spcBef>
              <a:spcAft>
                <a:spcPts val="0"/>
              </a:spcAft>
              <a:buClr>
                <a:srgbClr val="28262B"/>
              </a:buClr>
              <a:buSzPts val="1600"/>
              <a:buFont typeface="DM Sans"/>
              <a:buAutoNum type="arabicPeriod"/>
            </a:pPr>
            <a:r>
              <a:rPr b="0" i="0" lang="es" sz="1600" u="none" cap="none" strike="noStrike">
                <a:solidFill>
                  <a:srgbClr val="28262B"/>
                </a:solidFill>
                <a:latin typeface="DM Sans"/>
                <a:ea typeface="DM Sans"/>
                <a:cs typeface="DM Sans"/>
                <a:sym typeface="DM Sans"/>
              </a:rPr>
              <a:t>Aplicar pos_tag de NLTK.</a:t>
            </a:r>
            <a:endParaRPr b="0" i="0" sz="1600" u="none" cap="none" strike="noStrike">
              <a:solidFill>
                <a:srgbClr val="28262B"/>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28262B"/>
              </a:solidFill>
              <a:latin typeface="DM Sans"/>
              <a:ea typeface="DM Sans"/>
              <a:cs typeface="DM Sans"/>
              <a:sym typeface="DM Sans"/>
            </a:endParaRPr>
          </a:p>
        </p:txBody>
      </p:sp>
      <p:pic>
        <p:nvPicPr>
          <p:cNvPr id="281" name="Google Shape;281;p49"/>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282" name="Google Shape;282;p49"/>
          <p:cNvPicPr preferRelativeResize="0"/>
          <p:nvPr/>
        </p:nvPicPr>
        <p:blipFill rotWithShape="1">
          <a:blip r:embed="rId4">
            <a:alphaModFix/>
          </a:blip>
          <a:srcRect b="0" l="0" r="0" t="0"/>
          <a:stretch/>
        </p:blipFill>
        <p:spPr>
          <a:xfrm>
            <a:off x="5486400" y="1283100"/>
            <a:ext cx="2802100" cy="2802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0"/>
          <p:cNvSpPr txBox="1"/>
          <p:nvPr/>
        </p:nvSpPr>
        <p:spPr>
          <a:xfrm>
            <a:off x="1064475" y="2202300"/>
            <a:ext cx="7004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ANSI</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1"/>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3000" u="none" cap="none" strike="noStrike">
                <a:solidFill>
                  <a:schemeClr val="dk1"/>
                </a:solidFill>
                <a:latin typeface="DM Sans"/>
                <a:ea typeface="DM Sans"/>
                <a:cs typeface="DM Sans"/>
                <a:sym typeface="DM Sans"/>
              </a:rPr>
              <a:t> </a:t>
            </a:r>
            <a:r>
              <a:rPr b="1" lang="es" sz="3000">
                <a:solidFill>
                  <a:schemeClr val="dk1"/>
                </a:solidFill>
                <a:latin typeface="DM Sans"/>
                <a:ea typeface="DM Sans"/>
                <a:cs typeface="DM Sans"/>
                <a:sym typeface="DM Sans"/>
              </a:rPr>
              <a:t>Código ANSI</a:t>
            </a:r>
            <a:endParaRPr b="1" i="0" sz="3000" u="none" cap="none" strike="noStrike">
              <a:solidFill>
                <a:schemeClr val="dk1"/>
              </a:solidFill>
              <a:latin typeface="DM Sans"/>
              <a:ea typeface="DM Sans"/>
              <a:cs typeface="DM Sans"/>
              <a:sym typeface="DM Sans"/>
            </a:endParaRPr>
          </a:p>
        </p:txBody>
      </p:sp>
      <p:sp>
        <p:nvSpPr>
          <p:cNvPr id="293" name="Google Shape;293;p5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txBox="1"/>
          <p:nvPr/>
        </p:nvSpPr>
        <p:spPr>
          <a:xfrm>
            <a:off x="561475" y="1135625"/>
            <a:ext cx="4667400" cy="3755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None/>
            </a:pPr>
            <a:r>
              <a:rPr lang="es" sz="1600">
                <a:solidFill>
                  <a:srgbClr val="28262B"/>
                </a:solidFill>
                <a:latin typeface="DM Sans"/>
                <a:ea typeface="DM Sans"/>
                <a:cs typeface="DM Sans"/>
                <a:sym typeface="DM Sans"/>
              </a:rPr>
              <a:t>Los códigos </a:t>
            </a:r>
            <a:r>
              <a:rPr b="1" lang="es" sz="1600">
                <a:solidFill>
                  <a:srgbClr val="28262B"/>
                </a:solidFill>
                <a:latin typeface="DM Sans"/>
                <a:ea typeface="DM Sans"/>
                <a:cs typeface="DM Sans"/>
                <a:sym typeface="DM Sans"/>
              </a:rPr>
              <a:t>ANSI (American National Standards Institute)</a:t>
            </a:r>
            <a:r>
              <a:rPr lang="es" sz="1600">
                <a:solidFill>
                  <a:srgbClr val="28262B"/>
                </a:solidFill>
                <a:latin typeface="DM Sans"/>
                <a:ea typeface="DM Sans"/>
                <a:cs typeface="DM Sans"/>
                <a:sym typeface="DM Sans"/>
              </a:rPr>
              <a:t> son secuencias de escape que se utilizan en la salida de texto en terminales y consolas para controlar aspectos como colores, formato del texto y otros estilos visuales. </a:t>
            </a:r>
            <a:endParaRPr sz="1600">
              <a:solidFill>
                <a:srgbClr val="28262B"/>
              </a:solidFill>
              <a:latin typeface="DM Sans"/>
              <a:ea typeface="DM Sans"/>
              <a:cs typeface="DM Sans"/>
              <a:sym typeface="DM Sans"/>
            </a:endParaRPr>
          </a:p>
          <a:p>
            <a:pPr indent="0" lvl="0" marL="0" marR="0" rtl="0" algn="just">
              <a:lnSpc>
                <a:spcPct val="150000"/>
              </a:lnSpc>
              <a:spcBef>
                <a:spcPts val="0"/>
              </a:spcBef>
              <a:spcAft>
                <a:spcPts val="0"/>
              </a:spcAft>
              <a:buNone/>
            </a:pPr>
            <a:r>
              <a:rPr lang="es" sz="1600">
                <a:solidFill>
                  <a:srgbClr val="28262B"/>
                </a:solidFill>
                <a:latin typeface="DM Sans"/>
                <a:ea typeface="DM Sans"/>
                <a:cs typeface="DM Sans"/>
                <a:sym typeface="DM Sans"/>
              </a:rPr>
              <a:t>Estos códigos permiten realizar ciertas manipulaciones en la presentación del texto en la interfaz de la terminal.</a:t>
            </a:r>
            <a:endParaRPr b="0" i="0" sz="1600" u="none" cap="none" strike="noStrike">
              <a:solidFill>
                <a:srgbClr val="28262B"/>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28262B"/>
              </a:solidFill>
              <a:latin typeface="DM Sans"/>
              <a:ea typeface="DM Sans"/>
              <a:cs typeface="DM Sans"/>
              <a:sym typeface="DM Sans"/>
            </a:endParaRPr>
          </a:p>
        </p:txBody>
      </p:sp>
      <p:pic>
        <p:nvPicPr>
          <p:cNvPr id="296" name="Google Shape;296;p51"/>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297" name="Google Shape;297;p51">
            <a:hlinkClick r:id="rId4"/>
          </p:cNvPr>
          <p:cNvPicPr preferRelativeResize="0"/>
          <p:nvPr/>
        </p:nvPicPr>
        <p:blipFill>
          <a:blip r:embed="rId5">
            <a:alphaModFix/>
          </a:blip>
          <a:stretch>
            <a:fillRect/>
          </a:stretch>
        </p:blipFill>
        <p:spPr>
          <a:xfrm>
            <a:off x="5529999" y="1566225"/>
            <a:ext cx="3216951" cy="212265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grpSp>
        <p:nvGrpSpPr>
          <p:cNvPr id="302" name="Google Shape;302;p52"/>
          <p:cNvGrpSpPr/>
          <p:nvPr/>
        </p:nvGrpSpPr>
        <p:grpSpPr>
          <a:xfrm>
            <a:off x="473371" y="619433"/>
            <a:ext cx="738905" cy="738905"/>
            <a:chOff x="575612" y="1950748"/>
            <a:chExt cx="431100" cy="431100"/>
          </a:xfrm>
        </p:grpSpPr>
        <p:sp>
          <p:nvSpPr>
            <p:cNvPr id="303" name="Google Shape;303;p52"/>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4" name="Google Shape;304;p52"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305" name="Google Shape;305;p5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306" name="Google Shape;306;p52"/>
          <p:cNvSpPr txBox="1"/>
          <p:nvPr/>
        </p:nvSpPr>
        <p:spPr>
          <a:xfrm>
            <a:off x="501450" y="1324950"/>
            <a:ext cx="81411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Ahora bien, ¿Han escuchado previamente de librerías diferentes a spaCy y NLTK para el procesamiento de lenguaje natural?</a:t>
            </a:r>
            <a:endParaRPr b="1" i="0" sz="2500" u="none" cap="none" strike="noStrike">
              <a:solidFill>
                <a:srgbClr val="B7B7B7"/>
              </a:solidFill>
              <a:latin typeface="DM Sans"/>
              <a:ea typeface="DM Sans"/>
              <a:cs typeface="DM Sans"/>
              <a:sym typeface="DM Sans"/>
            </a:endParaRPr>
          </a:p>
        </p:txBody>
      </p:sp>
      <p:sp>
        <p:nvSpPr>
          <p:cNvPr id="307" name="Google Shape;307;p52"/>
          <p:cNvSpPr txBox="1"/>
          <p:nvPr/>
        </p:nvSpPr>
        <p:spPr>
          <a:xfrm>
            <a:off x="606725" y="3756925"/>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Contesta en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3"/>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90FF"/>
                </a:solidFill>
                <a:latin typeface="DM Sans"/>
                <a:ea typeface="DM Sans"/>
                <a:cs typeface="DM Sans"/>
                <a:sym typeface="DM Sans"/>
              </a:rPr>
              <a:t>Análisis de sentimiento</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Definición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5"/>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Análisis de sentimiento</a:t>
            </a:r>
            <a:endParaRPr b="1" i="0" sz="4000" u="none" cap="none" strike="noStrike">
              <a:solidFill>
                <a:schemeClr val="dk1"/>
              </a:solidFill>
              <a:latin typeface="DM Sans"/>
              <a:ea typeface="DM Sans"/>
              <a:cs typeface="DM Sans"/>
              <a:sym typeface="DM Sans"/>
            </a:endParaRPr>
          </a:p>
        </p:txBody>
      </p:sp>
      <p:sp>
        <p:nvSpPr>
          <p:cNvPr id="323" name="Google Shape;323;p5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5"/>
          <p:cNvSpPr txBox="1"/>
          <p:nvPr/>
        </p:nvSpPr>
        <p:spPr>
          <a:xfrm>
            <a:off x="561900" y="1116125"/>
            <a:ext cx="4924500" cy="1950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100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El análisis de sentimientos se enfoca en la polaridad de un texto (positivo, negativo, neutral) pero también va más allá de la polaridad para detectar sentimientos y emociones específicas (enojado, feliz, triste, etc.), urgencia (urgente, no urgente) e incluso intenciones (interesado). v. no interesado).</a:t>
            </a:r>
            <a:endParaRPr b="0" i="0" sz="1350" u="none" cap="none" strike="noStrike">
              <a:solidFill>
                <a:schemeClr val="dk1"/>
              </a:solidFill>
              <a:highlight>
                <a:schemeClr val="lt1"/>
              </a:highlight>
              <a:latin typeface="DM Sans"/>
              <a:ea typeface="DM Sans"/>
              <a:cs typeface="DM Sans"/>
              <a:sym typeface="DM Sans"/>
            </a:endParaRPr>
          </a:p>
        </p:txBody>
      </p:sp>
      <p:pic>
        <p:nvPicPr>
          <p:cNvPr id="326" name="Google Shape;326;p55"/>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327" name="Google Shape;327;p55"/>
          <p:cNvPicPr preferRelativeResize="0"/>
          <p:nvPr/>
        </p:nvPicPr>
        <p:blipFill rotWithShape="1">
          <a:blip r:embed="rId4">
            <a:alphaModFix/>
          </a:blip>
          <a:srcRect b="0" l="0" r="0" t="0"/>
          <a:stretch/>
        </p:blipFill>
        <p:spPr>
          <a:xfrm>
            <a:off x="5561825" y="1311400"/>
            <a:ext cx="2754700" cy="2754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6"/>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Análisis de sentimiento</a:t>
            </a:r>
            <a:endParaRPr b="1" i="0" sz="4000" u="none" cap="none" strike="noStrike">
              <a:solidFill>
                <a:schemeClr val="dk1"/>
              </a:solidFill>
              <a:latin typeface="DM Sans"/>
              <a:ea typeface="DM Sans"/>
              <a:cs typeface="DM Sans"/>
              <a:sym typeface="DM Sans"/>
            </a:endParaRPr>
          </a:p>
        </p:txBody>
      </p:sp>
      <p:sp>
        <p:nvSpPr>
          <p:cNvPr id="333" name="Google Shape;333;p5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6"/>
          <p:cNvSpPr txBox="1"/>
          <p:nvPr/>
        </p:nvSpPr>
        <p:spPr>
          <a:xfrm>
            <a:off x="561900" y="1311400"/>
            <a:ext cx="4924500" cy="2702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Dependiendo de cómo desee interpretar los comentarios y las consultas de clientes, puede definir y adaptar sus categorías para satisfacer sus necesidades de análisis de opiniones. Los tipos de análisis más comunes son:</a:t>
            </a:r>
            <a:endParaRPr b="0" i="0" sz="1350" u="none" cap="none" strike="noStrike">
              <a:solidFill>
                <a:schemeClr val="dk1"/>
              </a:solidFill>
              <a:highlight>
                <a:schemeClr val="lt1"/>
              </a:highlight>
              <a:latin typeface="DM Sans"/>
              <a:ea typeface="DM Sans"/>
              <a:cs typeface="DM Sans"/>
              <a:sym typeface="DM Sans"/>
            </a:endParaRPr>
          </a:p>
          <a:p>
            <a:pPr indent="-314325" lvl="0" marL="457200" marR="0" rtl="0" algn="l">
              <a:lnSpc>
                <a:spcPct val="150000"/>
              </a:lnSpc>
              <a:spcBef>
                <a:spcPts val="1000"/>
              </a:spcBef>
              <a:spcAft>
                <a:spcPts val="0"/>
              </a:spcAft>
              <a:buClr>
                <a:schemeClr val="dk1"/>
              </a:buClr>
              <a:buSzPts val="1350"/>
              <a:buFont typeface="DM Sans"/>
              <a:buAutoNum type="arabicPeriod"/>
            </a:pPr>
            <a:r>
              <a:rPr b="0" i="0" lang="es" sz="1350" u="none" cap="none" strike="noStrike">
                <a:solidFill>
                  <a:schemeClr val="dk1"/>
                </a:solidFill>
                <a:highlight>
                  <a:schemeClr val="lt1"/>
                </a:highlight>
                <a:latin typeface="DM Sans"/>
                <a:ea typeface="DM Sans"/>
                <a:cs typeface="DM Sans"/>
                <a:sym typeface="DM Sans"/>
              </a:rPr>
              <a:t>Análisis de sentimiento calificado</a:t>
            </a:r>
            <a:endParaRPr b="0" i="0" sz="1350" u="none" cap="none" strike="noStrike">
              <a:solidFill>
                <a:schemeClr val="dk1"/>
              </a:solidFill>
              <a:highlight>
                <a:schemeClr val="lt1"/>
              </a:highlight>
              <a:latin typeface="DM Sans"/>
              <a:ea typeface="DM Sans"/>
              <a:cs typeface="DM Sans"/>
              <a:sym typeface="DM Sans"/>
            </a:endParaRPr>
          </a:p>
          <a:p>
            <a:pPr indent="-314325" lvl="0" marL="457200" marR="0" rtl="0" algn="l">
              <a:lnSpc>
                <a:spcPct val="150000"/>
              </a:lnSpc>
              <a:spcBef>
                <a:spcPts val="0"/>
              </a:spcBef>
              <a:spcAft>
                <a:spcPts val="0"/>
              </a:spcAft>
              <a:buClr>
                <a:schemeClr val="dk1"/>
              </a:buClr>
              <a:buSzPts val="1350"/>
              <a:buFont typeface="DM Sans"/>
              <a:buAutoNum type="arabicPeriod"/>
            </a:pPr>
            <a:r>
              <a:rPr b="0" i="0" lang="es" sz="1350" u="none" cap="none" strike="noStrike">
                <a:solidFill>
                  <a:schemeClr val="dk1"/>
                </a:solidFill>
                <a:highlight>
                  <a:schemeClr val="lt1"/>
                </a:highlight>
                <a:latin typeface="DM Sans"/>
                <a:ea typeface="DM Sans"/>
                <a:cs typeface="DM Sans"/>
                <a:sym typeface="DM Sans"/>
              </a:rPr>
              <a:t>Detección de emociones</a:t>
            </a:r>
            <a:endParaRPr b="0" i="0" sz="1350" u="none" cap="none" strike="noStrike">
              <a:solidFill>
                <a:schemeClr val="dk1"/>
              </a:solidFill>
              <a:highlight>
                <a:schemeClr val="lt1"/>
              </a:highlight>
              <a:latin typeface="DM Sans"/>
              <a:ea typeface="DM Sans"/>
              <a:cs typeface="DM Sans"/>
              <a:sym typeface="DM Sans"/>
            </a:endParaRPr>
          </a:p>
          <a:p>
            <a:pPr indent="-314325" lvl="0" marL="457200" marR="0" rtl="0" algn="l">
              <a:lnSpc>
                <a:spcPct val="150000"/>
              </a:lnSpc>
              <a:spcBef>
                <a:spcPts val="0"/>
              </a:spcBef>
              <a:spcAft>
                <a:spcPts val="0"/>
              </a:spcAft>
              <a:buClr>
                <a:schemeClr val="dk1"/>
              </a:buClr>
              <a:buSzPts val="1350"/>
              <a:buFont typeface="DM Sans"/>
              <a:buAutoNum type="arabicPeriod"/>
            </a:pPr>
            <a:r>
              <a:rPr b="0" i="0" lang="es" sz="1350" u="none" cap="none" strike="noStrike">
                <a:solidFill>
                  <a:schemeClr val="dk1"/>
                </a:solidFill>
                <a:highlight>
                  <a:schemeClr val="lt1"/>
                </a:highlight>
                <a:latin typeface="DM Sans"/>
                <a:ea typeface="DM Sans"/>
                <a:cs typeface="DM Sans"/>
                <a:sym typeface="DM Sans"/>
              </a:rPr>
              <a:t>Aspect-based Sentiment Analysis</a:t>
            </a:r>
            <a:endParaRPr b="0" i="0" sz="1350" u="none" cap="none" strike="noStrike">
              <a:solidFill>
                <a:schemeClr val="dk1"/>
              </a:solidFill>
              <a:highlight>
                <a:schemeClr val="lt1"/>
              </a:highlight>
              <a:latin typeface="DM Sans"/>
              <a:ea typeface="DM Sans"/>
              <a:cs typeface="DM Sans"/>
              <a:sym typeface="DM Sans"/>
            </a:endParaRPr>
          </a:p>
          <a:p>
            <a:pPr indent="-314325" lvl="0" marL="457200" marR="0" rtl="0" algn="l">
              <a:lnSpc>
                <a:spcPct val="150000"/>
              </a:lnSpc>
              <a:spcBef>
                <a:spcPts val="0"/>
              </a:spcBef>
              <a:spcAft>
                <a:spcPts val="0"/>
              </a:spcAft>
              <a:buClr>
                <a:schemeClr val="dk1"/>
              </a:buClr>
              <a:buSzPts val="1350"/>
              <a:buFont typeface="DM Sans"/>
              <a:buAutoNum type="arabicPeriod"/>
            </a:pPr>
            <a:r>
              <a:rPr b="0" i="0" lang="es" sz="1350" u="none" cap="none" strike="noStrike">
                <a:solidFill>
                  <a:schemeClr val="dk1"/>
                </a:solidFill>
                <a:highlight>
                  <a:schemeClr val="lt1"/>
                </a:highlight>
                <a:latin typeface="DM Sans"/>
                <a:ea typeface="DM Sans"/>
                <a:cs typeface="DM Sans"/>
                <a:sym typeface="DM Sans"/>
              </a:rPr>
              <a:t>Multilingual sentiment analysis</a:t>
            </a:r>
            <a:endParaRPr b="0" i="0" sz="1350" u="none" cap="none" strike="noStrike">
              <a:solidFill>
                <a:schemeClr val="dk1"/>
              </a:solidFill>
              <a:highlight>
                <a:schemeClr val="lt1"/>
              </a:highlight>
              <a:latin typeface="DM Sans"/>
              <a:ea typeface="DM Sans"/>
              <a:cs typeface="DM Sans"/>
              <a:sym typeface="DM Sans"/>
            </a:endParaRPr>
          </a:p>
        </p:txBody>
      </p:sp>
      <p:pic>
        <p:nvPicPr>
          <p:cNvPr id="336" name="Google Shape;336;p56"/>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337" name="Google Shape;337;p56"/>
          <p:cNvPicPr preferRelativeResize="0"/>
          <p:nvPr/>
        </p:nvPicPr>
        <p:blipFill rotWithShape="1">
          <a:blip r:embed="rId4">
            <a:alphaModFix/>
          </a:blip>
          <a:srcRect b="0" l="0" r="0" t="0"/>
          <a:stretch/>
        </p:blipFill>
        <p:spPr>
          <a:xfrm>
            <a:off x="5561825" y="1311400"/>
            <a:ext cx="2754700" cy="2754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Clasificación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31"/>
          <p:cNvPicPr preferRelativeResize="0"/>
          <p:nvPr/>
        </p:nvPicPr>
        <p:blipFill rotWithShape="1">
          <a:blip r:embed="rId3">
            <a:alphaModFix/>
          </a:blip>
          <a:srcRect b="0" l="0" r="0" t="0"/>
          <a:stretch/>
        </p:blipFill>
        <p:spPr>
          <a:xfrm>
            <a:off x="4699199" y="1237487"/>
            <a:ext cx="2042550" cy="3122575"/>
          </a:xfrm>
          <a:prstGeom prst="rect">
            <a:avLst/>
          </a:prstGeom>
          <a:noFill/>
          <a:ln>
            <a:noFill/>
          </a:ln>
        </p:spPr>
      </p:pic>
      <p:pic>
        <p:nvPicPr>
          <p:cNvPr id="104" name="Google Shape;104;p31"/>
          <p:cNvPicPr preferRelativeResize="0"/>
          <p:nvPr/>
        </p:nvPicPr>
        <p:blipFill rotWithShape="1">
          <a:blip r:embed="rId4">
            <a:alphaModFix/>
          </a:blip>
          <a:srcRect b="0" l="0" r="0" t="0"/>
          <a:stretch/>
        </p:blipFill>
        <p:spPr>
          <a:xfrm>
            <a:off x="4741125" y="1300625"/>
            <a:ext cx="1958700" cy="2989595"/>
          </a:xfrm>
          <a:prstGeom prst="rect">
            <a:avLst/>
          </a:prstGeom>
          <a:noFill/>
          <a:ln>
            <a:noFill/>
          </a:ln>
        </p:spPr>
      </p:pic>
      <p:sp>
        <p:nvSpPr>
          <p:cNvPr id="105" name="Google Shape;105;p31"/>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106" name="Google Shape;106;p31"/>
          <p:cNvSpPr txBox="1"/>
          <p:nvPr/>
        </p:nvSpPr>
        <p:spPr>
          <a:xfrm>
            <a:off x="4740913" y="147442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28 Parte II</a:t>
            </a:r>
            <a:endParaRPr b="1" i="0" sz="1600" u="none" cap="none" strike="noStrike">
              <a:solidFill>
                <a:schemeClr val="lt1"/>
              </a:solidFill>
              <a:latin typeface="DM Sans"/>
              <a:ea typeface="DM Sans"/>
              <a:cs typeface="DM Sans"/>
              <a:sym typeface="DM Sans"/>
            </a:endParaRPr>
          </a:p>
        </p:txBody>
      </p:sp>
      <p:cxnSp>
        <p:nvCxnSpPr>
          <p:cNvPr id="107" name="Google Shape;107;p31"/>
          <p:cNvCxnSpPr/>
          <p:nvPr/>
        </p:nvCxnSpPr>
        <p:spPr>
          <a:xfrm>
            <a:off x="4815638" y="2670425"/>
            <a:ext cx="1778400" cy="0"/>
          </a:xfrm>
          <a:prstGeom prst="straightConnector1">
            <a:avLst/>
          </a:prstGeom>
          <a:noFill/>
          <a:ln cap="flat" cmpd="sng" w="9525">
            <a:solidFill>
              <a:srgbClr val="434343"/>
            </a:solidFill>
            <a:prstDash val="solid"/>
            <a:round/>
            <a:headEnd len="sm" w="sm" type="none"/>
            <a:tailEnd len="sm" w="sm" type="none"/>
          </a:ln>
        </p:spPr>
      </p:cxnSp>
      <p:sp>
        <p:nvSpPr>
          <p:cNvPr id="108" name="Google Shape;108;p31"/>
          <p:cNvSpPr txBox="1"/>
          <p:nvPr/>
        </p:nvSpPr>
        <p:spPr>
          <a:xfrm>
            <a:off x="4667538" y="1870300"/>
            <a:ext cx="21225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300">
                <a:solidFill>
                  <a:srgbClr val="EAFF6A"/>
                </a:solidFill>
                <a:latin typeface="DM Sans"/>
                <a:ea typeface="DM Sans"/>
                <a:cs typeface="DM Sans"/>
                <a:sym typeface="DM Sans"/>
              </a:rPr>
              <a:t>Datathon</a:t>
            </a:r>
            <a:endParaRPr b="1" i="0" sz="1300" u="none" cap="none" strike="noStrike">
              <a:solidFill>
                <a:srgbClr val="EAFF6A"/>
              </a:solidFill>
              <a:latin typeface="DM Sans"/>
              <a:ea typeface="DM Sans"/>
              <a:cs typeface="DM Sans"/>
              <a:sym typeface="DM Sans"/>
            </a:endParaRPr>
          </a:p>
        </p:txBody>
      </p:sp>
      <p:cxnSp>
        <p:nvCxnSpPr>
          <p:cNvPr id="109" name="Google Shape;109;p31"/>
          <p:cNvCxnSpPr/>
          <p:nvPr/>
        </p:nvCxnSpPr>
        <p:spPr>
          <a:xfrm>
            <a:off x="4831063" y="1843725"/>
            <a:ext cx="1778400" cy="0"/>
          </a:xfrm>
          <a:prstGeom prst="straightConnector1">
            <a:avLst/>
          </a:prstGeom>
          <a:noFill/>
          <a:ln cap="flat" cmpd="sng" w="9525">
            <a:solidFill>
              <a:srgbClr val="434343"/>
            </a:solidFill>
            <a:prstDash val="solid"/>
            <a:round/>
            <a:headEnd len="sm" w="sm" type="none"/>
            <a:tailEnd len="sm" w="sm" type="none"/>
          </a:ln>
        </p:spPr>
      </p:cxnSp>
      <p:sp>
        <p:nvSpPr>
          <p:cNvPr id="110" name="Google Shape;110;p31"/>
          <p:cNvSpPr txBox="1"/>
          <p:nvPr/>
        </p:nvSpPr>
        <p:spPr>
          <a:xfrm>
            <a:off x="4673488" y="2855575"/>
            <a:ext cx="2042700" cy="9747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EAFF6A"/>
              </a:buClr>
              <a:buSzPts val="1100"/>
              <a:buFont typeface="DM Sans"/>
              <a:buChar char="✓"/>
            </a:pPr>
            <a:r>
              <a:rPr lang="es" sz="11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Introducción</a:t>
            </a:r>
            <a:endParaRPr sz="1100">
              <a:solidFill>
                <a:srgbClr val="83AEFB"/>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100">
              <a:solidFill>
                <a:srgbClr val="83AEFB"/>
              </a:solidFill>
              <a:latin typeface="DM Sans"/>
              <a:ea typeface="DM Sans"/>
              <a:cs typeface="DM Sans"/>
              <a:sym typeface="DM Sans"/>
            </a:endParaRPr>
          </a:p>
          <a:p>
            <a:pPr indent="-298450" lvl="0" marL="457200" marR="0" rtl="0" algn="l">
              <a:lnSpc>
                <a:spcPct val="100000"/>
              </a:lnSpc>
              <a:spcBef>
                <a:spcPts val="0"/>
              </a:spcBef>
              <a:spcAft>
                <a:spcPts val="0"/>
              </a:spcAft>
              <a:buClr>
                <a:srgbClr val="EAFF6A"/>
              </a:buClr>
              <a:buSzPts val="1100"/>
              <a:buFont typeface="DM Sans"/>
              <a:buChar char="✓"/>
            </a:pPr>
            <a:r>
              <a:rPr lang="es" sz="11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Proyecto final</a:t>
            </a:r>
            <a:endParaRPr sz="1100">
              <a:solidFill>
                <a:srgbClr val="83AEFB"/>
              </a:solidFill>
              <a:latin typeface="DM Sans"/>
              <a:ea typeface="DM Sans"/>
              <a:cs typeface="DM Sans"/>
              <a:sym typeface="DM Sans"/>
            </a:endParaRPr>
          </a:p>
          <a:p>
            <a:pPr indent="0" lvl="0" marL="0" marR="0" rtl="0" algn="l">
              <a:lnSpc>
                <a:spcPct val="100000"/>
              </a:lnSpc>
              <a:spcBef>
                <a:spcPts val="1000"/>
              </a:spcBef>
              <a:spcAft>
                <a:spcPts val="1000"/>
              </a:spcAft>
              <a:buNone/>
            </a:pPr>
            <a:r>
              <a:t/>
            </a:r>
            <a:endParaRPr sz="1000">
              <a:solidFill>
                <a:srgbClr val="83AEFB"/>
              </a:solidFill>
              <a:latin typeface="DM Sans"/>
              <a:ea typeface="DM Sans"/>
              <a:cs typeface="DM Sans"/>
              <a:sym typeface="DM Sans"/>
            </a:endParaRPr>
          </a:p>
        </p:txBody>
      </p:sp>
      <p:pic>
        <p:nvPicPr>
          <p:cNvPr id="111" name="Google Shape;111;p31"/>
          <p:cNvPicPr preferRelativeResize="0"/>
          <p:nvPr/>
        </p:nvPicPr>
        <p:blipFill rotWithShape="1">
          <a:blip r:embed="rId3">
            <a:alphaModFix/>
          </a:blip>
          <a:srcRect b="0" l="0" r="0" t="0"/>
          <a:stretch/>
        </p:blipFill>
        <p:spPr>
          <a:xfrm>
            <a:off x="2332162" y="1250837"/>
            <a:ext cx="2042550" cy="3122575"/>
          </a:xfrm>
          <a:prstGeom prst="rect">
            <a:avLst/>
          </a:prstGeom>
          <a:noFill/>
          <a:ln>
            <a:noFill/>
          </a:ln>
        </p:spPr>
      </p:pic>
      <p:pic>
        <p:nvPicPr>
          <p:cNvPr id="112" name="Google Shape;112;p31"/>
          <p:cNvPicPr preferRelativeResize="0"/>
          <p:nvPr/>
        </p:nvPicPr>
        <p:blipFill rotWithShape="1">
          <a:blip r:embed="rId4">
            <a:alphaModFix/>
          </a:blip>
          <a:srcRect b="0" l="0" r="0" t="0"/>
          <a:stretch/>
        </p:blipFill>
        <p:spPr>
          <a:xfrm>
            <a:off x="2374088" y="1313975"/>
            <a:ext cx="1958700" cy="2989595"/>
          </a:xfrm>
          <a:prstGeom prst="rect">
            <a:avLst/>
          </a:prstGeom>
          <a:noFill/>
          <a:ln>
            <a:noFill/>
          </a:ln>
        </p:spPr>
      </p:pic>
      <p:sp>
        <p:nvSpPr>
          <p:cNvPr id="113" name="Google Shape;113;p31"/>
          <p:cNvSpPr txBox="1"/>
          <p:nvPr/>
        </p:nvSpPr>
        <p:spPr>
          <a:xfrm>
            <a:off x="23738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28 Parte I</a:t>
            </a:r>
            <a:endParaRPr b="1" i="0" sz="1600" u="none" cap="none" strike="noStrike">
              <a:solidFill>
                <a:schemeClr val="lt1"/>
              </a:solidFill>
              <a:latin typeface="DM Sans"/>
              <a:ea typeface="DM Sans"/>
              <a:cs typeface="DM Sans"/>
              <a:sym typeface="DM Sans"/>
            </a:endParaRPr>
          </a:p>
        </p:txBody>
      </p:sp>
      <p:cxnSp>
        <p:nvCxnSpPr>
          <p:cNvPr id="114" name="Google Shape;114;p31"/>
          <p:cNvCxnSpPr/>
          <p:nvPr/>
        </p:nvCxnSpPr>
        <p:spPr>
          <a:xfrm>
            <a:off x="24486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15" name="Google Shape;115;p31"/>
          <p:cNvSpPr txBox="1"/>
          <p:nvPr/>
        </p:nvSpPr>
        <p:spPr>
          <a:xfrm>
            <a:off x="2300500" y="1883650"/>
            <a:ext cx="21225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300">
                <a:solidFill>
                  <a:srgbClr val="EAFF6A"/>
                </a:solidFill>
                <a:latin typeface="DM Sans"/>
                <a:ea typeface="DM Sans"/>
                <a:cs typeface="DM Sans"/>
                <a:sym typeface="DM Sans"/>
              </a:rPr>
              <a:t>Introducción al Procesamiento de Lenguaje Natural II</a:t>
            </a:r>
            <a:endParaRPr b="1" i="0" sz="1300" u="none" cap="none" strike="noStrike">
              <a:solidFill>
                <a:srgbClr val="EAFF6A"/>
              </a:solidFill>
              <a:latin typeface="DM Sans"/>
              <a:ea typeface="DM Sans"/>
              <a:cs typeface="DM Sans"/>
              <a:sym typeface="DM Sans"/>
            </a:endParaRPr>
          </a:p>
        </p:txBody>
      </p:sp>
      <p:cxnSp>
        <p:nvCxnSpPr>
          <p:cNvPr id="116" name="Google Shape;116;p31"/>
          <p:cNvCxnSpPr/>
          <p:nvPr/>
        </p:nvCxnSpPr>
        <p:spPr>
          <a:xfrm>
            <a:off x="2464025"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117" name="Google Shape;117;p31"/>
          <p:cNvSpPr txBox="1"/>
          <p:nvPr/>
        </p:nvSpPr>
        <p:spPr>
          <a:xfrm>
            <a:off x="2306450" y="3021325"/>
            <a:ext cx="2042700" cy="8619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EAFF6A"/>
              </a:buClr>
              <a:buSzPts val="1100"/>
              <a:buFont typeface="DM Sans"/>
              <a:buChar char="✓"/>
            </a:pPr>
            <a:r>
              <a:rPr lang="es" sz="1100" u="sng">
                <a:solidFill>
                  <a:srgbClr val="83AEFB"/>
                </a:solidFill>
                <a:latin typeface="DM Sans"/>
                <a:ea typeface="DM Sans"/>
                <a:cs typeface="DM Sans"/>
                <a:sym typeface="DM Sans"/>
                <a:hlinkClick>
                  <a:extLst>
                    <a:ext uri="{A12FA001-AC4F-418D-AE19-62706E023703}">
                      <ahyp:hlinkClr val="tx"/>
                    </a:ext>
                  </a:extLst>
                </a:hlinkClick>
              </a:rPr>
              <a:t>Introducción a spaCY</a:t>
            </a:r>
            <a:endParaRPr sz="1100">
              <a:solidFill>
                <a:srgbClr val="83AEFB"/>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100">
              <a:solidFill>
                <a:srgbClr val="83AEFB"/>
              </a:solidFill>
              <a:latin typeface="DM Sans"/>
              <a:ea typeface="DM Sans"/>
              <a:cs typeface="DM Sans"/>
              <a:sym typeface="DM Sans"/>
            </a:endParaRPr>
          </a:p>
          <a:p>
            <a:pPr indent="-298450" lvl="0" marL="457200" marR="0" rtl="0" algn="l">
              <a:lnSpc>
                <a:spcPct val="100000"/>
              </a:lnSpc>
              <a:spcBef>
                <a:spcPts val="0"/>
              </a:spcBef>
              <a:spcAft>
                <a:spcPts val="0"/>
              </a:spcAft>
              <a:buClr>
                <a:srgbClr val="EAFF6A"/>
              </a:buClr>
              <a:buSzPts val="1100"/>
              <a:buFont typeface="DM Sans"/>
              <a:buChar char="✓"/>
            </a:pPr>
            <a:r>
              <a:rPr lang="es" sz="1100" u="sng">
                <a:solidFill>
                  <a:srgbClr val="83AEFB"/>
                </a:solidFill>
                <a:latin typeface="DM Sans"/>
                <a:ea typeface="DM Sans"/>
                <a:cs typeface="DM Sans"/>
                <a:sym typeface="DM Sans"/>
                <a:hlinkClick>
                  <a:extLst>
                    <a:ext uri="{A12FA001-AC4F-418D-AE19-62706E023703}">
                      <ahyp:hlinkClr val="tx"/>
                    </a:ext>
                  </a:extLst>
                </a:hlinkClick>
              </a:rPr>
              <a:t>Análisis de sentimiento </a:t>
            </a:r>
            <a:endParaRPr sz="1000">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8"/>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Análisis de sentimiento calificado</a:t>
            </a:r>
            <a:endParaRPr b="1" i="0" sz="4000" u="none" cap="none" strike="noStrike">
              <a:solidFill>
                <a:schemeClr val="dk1"/>
              </a:solidFill>
              <a:latin typeface="DM Sans"/>
              <a:ea typeface="DM Sans"/>
              <a:cs typeface="DM Sans"/>
              <a:sym typeface="DM Sans"/>
            </a:endParaRPr>
          </a:p>
        </p:txBody>
      </p:sp>
      <p:sp>
        <p:nvSpPr>
          <p:cNvPr id="348" name="Google Shape;348;p5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58"/>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58"/>
          <p:cNvSpPr txBox="1"/>
          <p:nvPr/>
        </p:nvSpPr>
        <p:spPr>
          <a:xfrm>
            <a:off x="561900" y="1795650"/>
            <a:ext cx="4924500" cy="20793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Si la polaridad es importante para el negocio se podrían tener diversas categorías (muy positivo, positivo, neutro, negativo y muy negativo). </a:t>
            </a:r>
            <a:endParaRPr b="0" i="0" sz="1350" u="none" cap="none" strike="noStrike">
              <a:solidFill>
                <a:schemeClr val="dk1"/>
              </a:solidFill>
              <a:highlight>
                <a:schemeClr val="lt1"/>
              </a:highlight>
              <a:latin typeface="DM Sans"/>
              <a:ea typeface="DM Sans"/>
              <a:cs typeface="DM Sans"/>
              <a:sym typeface="DM Sans"/>
            </a:endParaRPr>
          </a:p>
          <a:p>
            <a:pPr indent="0" lvl="0" marL="0" marR="0" rtl="0" algn="just">
              <a:lnSpc>
                <a:spcPct val="150000"/>
              </a:lnSpc>
              <a:spcBef>
                <a:spcPts val="1000"/>
              </a:spcBef>
              <a:spcAft>
                <a:spcPts val="100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De esta forma se pueden detectar cuándo comentarios son negativos y poder establecer estrategias para mitigar impactos o deserción de clientes</a:t>
            </a:r>
            <a:endParaRPr b="0" i="0" sz="1350" u="none" cap="none" strike="noStrike">
              <a:solidFill>
                <a:schemeClr val="dk1"/>
              </a:solidFill>
              <a:highlight>
                <a:schemeClr val="lt1"/>
              </a:highlight>
              <a:latin typeface="DM Sans"/>
              <a:ea typeface="DM Sans"/>
              <a:cs typeface="DM Sans"/>
              <a:sym typeface="DM Sans"/>
            </a:endParaRPr>
          </a:p>
        </p:txBody>
      </p:sp>
      <p:pic>
        <p:nvPicPr>
          <p:cNvPr id="351" name="Google Shape;351;p58"/>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352" name="Google Shape;352;p58"/>
          <p:cNvPicPr preferRelativeResize="0"/>
          <p:nvPr/>
        </p:nvPicPr>
        <p:blipFill rotWithShape="1">
          <a:blip r:embed="rId4">
            <a:alphaModFix/>
          </a:blip>
          <a:srcRect b="0" l="0" r="0" t="0"/>
          <a:stretch/>
        </p:blipFill>
        <p:spPr>
          <a:xfrm>
            <a:off x="5433550" y="1382263"/>
            <a:ext cx="3409851" cy="2378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9"/>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Detección de emociones</a:t>
            </a:r>
            <a:endParaRPr b="1" i="0" sz="4000" u="none" cap="none" strike="noStrike">
              <a:solidFill>
                <a:schemeClr val="dk1"/>
              </a:solidFill>
              <a:latin typeface="DM Sans"/>
              <a:ea typeface="DM Sans"/>
              <a:cs typeface="DM Sans"/>
              <a:sym typeface="DM Sans"/>
            </a:endParaRPr>
          </a:p>
        </p:txBody>
      </p:sp>
      <p:sp>
        <p:nvSpPr>
          <p:cNvPr id="358" name="Google Shape;358;p5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5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59"/>
          <p:cNvSpPr txBox="1"/>
          <p:nvPr/>
        </p:nvSpPr>
        <p:spPr>
          <a:xfrm>
            <a:off x="637200" y="1429575"/>
            <a:ext cx="4849200" cy="20793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chemeClr val="dk1"/>
              </a:buClr>
              <a:buSzPts val="1100"/>
              <a:buFont typeface="Arial"/>
              <a:buNone/>
            </a:pPr>
            <a:r>
              <a:rPr b="0" i="0" lang="es" sz="1350" u="none" cap="none" strike="noStrike">
                <a:solidFill>
                  <a:schemeClr val="dk1"/>
                </a:solidFill>
                <a:highlight>
                  <a:schemeClr val="lt1"/>
                </a:highlight>
                <a:latin typeface="DM Sans"/>
                <a:ea typeface="DM Sans"/>
                <a:cs typeface="DM Sans"/>
                <a:sym typeface="DM Sans"/>
              </a:rPr>
              <a:t>Permite ir más allá de la polaridad para detectar emociones, como felicidad, frustración, ira y tristeza.</a:t>
            </a:r>
            <a:endParaRPr b="0" i="0" sz="1350" u="none" cap="none" strike="noStrike">
              <a:solidFill>
                <a:schemeClr val="dk1"/>
              </a:solidFill>
              <a:highlight>
                <a:schemeClr val="lt1"/>
              </a:highlight>
              <a:latin typeface="DM Sans"/>
              <a:ea typeface="DM Sans"/>
              <a:cs typeface="DM Sans"/>
              <a:sym typeface="DM Sans"/>
            </a:endParaRPr>
          </a:p>
          <a:p>
            <a:pPr indent="0" lvl="0" marL="0" marR="0" rtl="0" algn="just">
              <a:lnSpc>
                <a:spcPct val="150000"/>
              </a:lnSpc>
              <a:spcBef>
                <a:spcPts val="1000"/>
              </a:spcBef>
              <a:spcAft>
                <a:spcPts val="100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Muchos sistemas de detección de emociones utilizan léxicos (es decir, listas de palabras y las emociones que transmiten) o algoritmos complejos de aprendizaje automático.</a:t>
            </a:r>
            <a:endParaRPr b="0" i="0" sz="1350" u="none" cap="none" strike="noStrike">
              <a:solidFill>
                <a:schemeClr val="dk1"/>
              </a:solidFill>
              <a:highlight>
                <a:schemeClr val="lt1"/>
              </a:highlight>
              <a:latin typeface="DM Sans"/>
              <a:ea typeface="DM Sans"/>
              <a:cs typeface="DM Sans"/>
              <a:sym typeface="DM Sans"/>
            </a:endParaRPr>
          </a:p>
        </p:txBody>
      </p:sp>
      <p:pic>
        <p:nvPicPr>
          <p:cNvPr id="361" name="Google Shape;361;p59"/>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362" name="Google Shape;362;p59"/>
          <p:cNvPicPr preferRelativeResize="0"/>
          <p:nvPr/>
        </p:nvPicPr>
        <p:blipFill rotWithShape="1">
          <a:blip r:embed="rId4">
            <a:alphaModFix/>
          </a:blip>
          <a:srcRect b="0" l="0" r="0" t="0"/>
          <a:stretch/>
        </p:blipFill>
        <p:spPr>
          <a:xfrm>
            <a:off x="5662462" y="1313475"/>
            <a:ext cx="2637375" cy="2637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0"/>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Aspect-based sentiment Analysis</a:t>
            </a:r>
            <a:endParaRPr b="1" i="0" sz="4000" u="none" cap="none" strike="noStrike">
              <a:solidFill>
                <a:schemeClr val="dk1"/>
              </a:solidFill>
              <a:latin typeface="DM Sans"/>
              <a:ea typeface="DM Sans"/>
              <a:cs typeface="DM Sans"/>
              <a:sym typeface="DM Sans"/>
            </a:endParaRPr>
          </a:p>
        </p:txBody>
      </p:sp>
      <p:sp>
        <p:nvSpPr>
          <p:cNvPr id="368" name="Google Shape;368;p6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0"/>
          <p:cNvSpPr txBox="1"/>
          <p:nvPr/>
        </p:nvSpPr>
        <p:spPr>
          <a:xfrm>
            <a:off x="536350" y="1761000"/>
            <a:ext cx="4849200" cy="2391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Por lo general, al analizar los sentimientos de los textos, queremos saber qué aspectos o características particulares mencionan las personas de manera positiva, neutral o negativa.</a:t>
            </a:r>
            <a:endParaRPr b="0" i="0" sz="1350" u="none" cap="none" strike="noStrike">
              <a:solidFill>
                <a:schemeClr val="dk1"/>
              </a:solidFill>
              <a:highlight>
                <a:schemeClr val="lt1"/>
              </a:highlight>
              <a:latin typeface="DM Sans"/>
              <a:ea typeface="DM Sans"/>
              <a:cs typeface="DM Sans"/>
              <a:sym typeface="DM Sans"/>
            </a:endParaRPr>
          </a:p>
          <a:p>
            <a:pPr indent="0" lvl="0" marL="0" marR="0" rtl="0" algn="just">
              <a:lnSpc>
                <a:spcPct val="150000"/>
              </a:lnSpc>
              <a:spcBef>
                <a:spcPts val="1000"/>
              </a:spcBef>
              <a:spcAft>
                <a:spcPts val="100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Un clasificador basado en aspectos podría determinar que la oración expresa una opinión negativa sobre la duración de la batería.</a:t>
            </a:r>
            <a:endParaRPr b="0" i="0" sz="1350" u="none" cap="none" strike="noStrike">
              <a:solidFill>
                <a:schemeClr val="dk1"/>
              </a:solidFill>
              <a:highlight>
                <a:schemeClr val="lt1"/>
              </a:highlight>
              <a:latin typeface="DM Sans"/>
              <a:ea typeface="DM Sans"/>
              <a:cs typeface="DM Sans"/>
              <a:sym typeface="DM Sans"/>
            </a:endParaRPr>
          </a:p>
        </p:txBody>
      </p:sp>
      <p:pic>
        <p:nvPicPr>
          <p:cNvPr id="371" name="Google Shape;371;p60"/>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372" name="Google Shape;372;p60"/>
          <p:cNvPicPr preferRelativeResize="0"/>
          <p:nvPr/>
        </p:nvPicPr>
        <p:blipFill rotWithShape="1">
          <a:blip r:embed="rId4">
            <a:alphaModFix/>
          </a:blip>
          <a:srcRect b="0" l="0" r="0" t="0"/>
          <a:stretch/>
        </p:blipFill>
        <p:spPr>
          <a:xfrm>
            <a:off x="5486388" y="1170363"/>
            <a:ext cx="2872275" cy="2872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1"/>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Multilingual sentiment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analysis</a:t>
            </a:r>
            <a:endParaRPr b="1" i="0" sz="4000" u="none" cap="none" strike="noStrike">
              <a:solidFill>
                <a:schemeClr val="dk1"/>
              </a:solidFill>
              <a:latin typeface="DM Sans"/>
              <a:ea typeface="DM Sans"/>
              <a:cs typeface="DM Sans"/>
              <a:sym typeface="DM Sans"/>
            </a:endParaRPr>
          </a:p>
        </p:txBody>
      </p:sp>
      <p:sp>
        <p:nvSpPr>
          <p:cNvPr id="378" name="Google Shape;378;p6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1"/>
          <p:cNvSpPr txBox="1"/>
          <p:nvPr/>
        </p:nvSpPr>
        <p:spPr>
          <a:xfrm>
            <a:off x="563250" y="1761000"/>
            <a:ext cx="4849200" cy="226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100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El análisis del sentimiento multilingüe puede ser difícil. Implica una gran cantidad de preprocesamiento y recursos. La mayoría de estos recursos están disponibles en línea (p. ej., léxicos de sentimientos), mientras que otros deben crearse (p. ej., corpus traducidos o algoritmos de detección de ruido), pero necesitará saber codificar para usarlos.</a:t>
            </a:r>
            <a:endParaRPr b="0" i="0" sz="1350" u="none" cap="none" strike="noStrike">
              <a:solidFill>
                <a:schemeClr val="dk1"/>
              </a:solidFill>
              <a:highlight>
                <a:schemeClr val="lt1"/>
              </a:highlight>
              <a:latin typeface="DM Sans"/>
              <a:ea typeface="DM Sans"/>
              <a:cs typeface="DM Sans"/>
              <a:sym typeface="DM Sans"/>
            </a:endParaRPr>
          </a:p>
        </p:txBody>
      </p:sp>
      <p:pic>
        <p:nvPicPr>
          <p:cNvPr id="381" name="Google Shape;381;p61"/>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382" name="Google Shape;382;p61"/>
          <p:cNvPicPr preferRelativeResize="0"/>
          <p:nvPr/>
        </p:nvPicPr>
        <p:blipFill rotWithShape="1">
          <a:blip r:embed="rId4">
            <a:alphaModFix/>
          </a:blip>
          <a:srcRect b="0" l="0" r="0" t="0"/>
          <a:stretch/>
        </p:blipFill>
        <p:spPr>
          <a:xfrm>
            <a:off x="5565250" y="1338650"/>
            <a:ext cx="2730200" cy="2730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Importancia</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3"/>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Importancia del análisis de sentimiento</a:t>
            </a:r>
            <a:endParaRPr b="1" i="0" sz="4000" u="none" cap="none" strike="noStrike">
              <a:solidFill>
                <a:schemeClr val="dk1"/>
              </a:solidFill>
              <a:latin typeface="DM Sans"/>
              <a:ea typeface="DM Sans"/>
              <a:cs typeface="DM Sans"/>
              <a:sym typeface="DM Sans"/>
            </a:endParaRPr>
          </a:p>
        </p:txBody>
      </p:sp>
      <p:sp>
        <p:nvSpPr>
          <p:cNvPr id="393" name="Google Shape;393;p6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63"/>
          <p:cNvSpPr txBox="1"/>
          <p:nvPr/>
        </p:nvSpPr>
        <p:spPr>
          <a:xfrm>
            <a:off x="561900" y="1822950"/>
            <a:ext cx="4398900" cy="1950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100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Dado que los humanos expresan sus pensamientos y sentimientos más abiertamente que nunca, el análisis de sentimientos se está convirtiendo rápidamente en una herramienta esencial para monitorear y comprender los sentimientos en todo tipo de datos.</a:t>
            </a:r>
            <a:endParaRPr b="0" i="0" sz="1350" u="none" cap="none" strike="noStrike">
              <a:solidFill>
                <a:schemeClr val="dk1"/>
              </a:solidFill>
              <a:highlight>
                <a:schemeClr val="lt1"/>
              </a:highlight>
              <a:latin typeface="DM Sans"/>
              <a:ea typeface="DM Sans"/>
              <a:cs typeface="DM Sans"/>
              <a:sym typeface="DM Sans"/>
            </a:endParaRPr>
          </a:p>
        </p:txBody>
      </p:sp>
      <p:pic>
        <p:nvPicPr>
          <p:cNvPr id="396" name="Google Shape;396;p63"/>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397" name="Google Shape;397;p63"/>
          <p:cNvPicPr preferRelativeResize="0"/>
          <p:nvPr/>
        </p:nvPicPr>
        <p:blipFill rotWithShape="1">
          <a:blip r:embed="rId4">
            <a:alphaModFix/>
          </a:blip>
          <a:srcRect b="0" l="0" r="0" t="0"/>
          <a:stretch/>
        </p:blipFill>
        <p:spPr>
          <a:xfrm>
            <a:off x="5130300" y="1095750"/>
            <a:ext cx="2952000" cy="2952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4"/>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Importancia del análisis de sentimiento</a:t>
            </a:r>
            <a:endParaRPr b="1" i="0" sz="4000" u="none" cap="none" strike="noStrike">
              <a:solidFill>
                <a:schemeClr val="dk1"/>
              </a:solidFill>
              <a:latin typeface="DM Sans"/>
              <a:ea typeface="DM Sans"/>
              <a:cs typeface="DM Sans"/>
              <a:sym typeface="DM Sans"/>
            </a:endParaRPr>
          </a:p>
        </p:txBody>
      </p:sp>
      <p:sp>
        <p:nvSpPr>
          <p:cNvPr id="403" name="Google Shape;403;p6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6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64"/>
          <p:cNvSpPr txBox="1"/>
          <p:nvPr/>
        </p:nvSpPr>
        <p:spPr>
          <a:xfrm>
            <a:off x="582075" y="1664975"/>
            <a:ext cx="4568400" cy="226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100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El análisis automático de los comentarios de los clientes, como las opiniones en las respuestas de las encuestas y las conversaciones en las redes sociales, permite a las marcas saber qué hace felices o frustrados a los clientes, de modo que puedan adaptar los productos y servicios para satisfacer las necesidades de sus clientes.</a:t>
            </a:r>
            <a:endParaRPr b="0" i="0" sz="1350" u="none" cap="none" strike="noStrike">
              <a:solidFill>
                <a:schemeClr val="dk1"/>
              </a:solidFill>
              <a:highlight>
                <a:schemeClr val="lt1"/>
              </a:highlight>
              <a:latin typeface="DM Sans"/>
              <a:ea typeface="DM Sans"/>
              <a:cs typeface="DM Sans"/>
              <a:sym typeface="DM Sans"/>
            </a:endParaRPr>
          </a:p>
        </p:txBody>
      </p:sp>
      <p:pic>
        <p:nvPicPr>
          <p:cNvPr id="406" name="Google Shape;406;p64"/>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407" name="Google Shape;407;p64"/>
          <p:cNvPicPr preferRelativeResize="0"/>
          <p:nvPr/>
        </p:nvPicPr>
        <p:blipFill rotWithShape="1">
          <a:blip r:embed="rId4">
            <a:alphaModFix/>
          </a:blip>
          <a:srcRect b="0" l="0" r="0" t="0"/>
          <a:stretch/>
        </p:blipFill>
        <p:spPr>
          <a:xfrm>
            <a:off x="5429800" y="1256850"/>
            <a:ext cx="2747675" cy="2747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5"/>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Importancia del análisis de sentimiento</a:t>
            </a:r>
            <a:endParaRPr b="1" i="0" sz="4000" u="none" cap="none" strike="noStrike">
              <a:solidFill>
                <a:schemeClr val="dk1"/>
              </a:solidFill>
              <a:latin typeface="DM Sans"/>
              <a:ea typeface="DM Sans"/>
              <a:cs typeface="DM Sans"/>
              <a:sym typeface="DM Sans"/>
            </a:endParaRPr>
          </a:p>
        </p:txBody>
      </p:sp>
      <p:sp>
        <p:nvSpPr>
          <p:cNvPr id="413" name="Google Shape;413;p6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6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5"/>
          <p:cNvSpPr txBox="1"/>
          <p:nvPr/>
        </p:nvSpPr>
        <p:spPr>
          <a:xfrm>
            <a:off x="548450" y="1664975"/>
            <a:ext cx="4568400" cy="20793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Algunos beneficios que genera la implementación del análisis de sentimiento son:</a:t>
            </a:r>
            <a:endParaRPr b="0" i="0" sz="1350" u="none" cap="none" strike="noStrike">
              <a:solidFill>
                <a:schemeClr val="dk1"/>
              </a:solidFill>
              <a:highlight>
                <a:schemeClr val="lt1"/>
              </a:highlight>
              <a:latin typeface="DM Sans"/>
              <a:ea typeface="DM Sans"/>
              <a:cs typeface="DM Sans"/>
              <a:sym typeface="DM Sans"/>
            </a:endParaRPr>
          </a:p>
          <a:p>
            <a:pPr indent="-314325" lvl="0" marL="457200" marR="0" rtl="0" algn="l">
              <a:lnSpc>
                <a:spcPct val="150000"/>
              </a:lnSpc>
              <a:spcBef>
                <a:spcPts val="1000"/>
              </a:spcBef>
              <a:spcAft>
                <a:spcPts val="0"/>
              </a:spcAft>
              <a:buClr>
                <a:schemeClr val="dk1"/>
              </a:buClr>
              <a:buSzPts val="1350"/>
              <a:buFont typeface="DM Sans"/>
              <a:buAutoNum type="arabicPeriod"/>
            </a:pPr>
            <a:r>
              <a:rPr b="0" i="0" lang="es" sz="1350" u="none" cap="none" strike="noStrike">
                <a:solidFill>
                  <a:schemeClr val="dk1"/>
                </a:solidFill>
                <a:highlight>
                  <a:schemeClr val="lt1"/>
                </a:highlight>
                <a:latin typeface="DM Sans"/>
                <a:ea typeface="DM Sans"/>
                <a:cs typeface="DM Sans"/>
                <a:sym typeface="DM Sans"/>
              </a:rPr>
              <a:t>Identificación de necesidades</a:t>
            </a:r>
            <a:endParaRPr b="0" i="0" sz="1350" u="none" cap="none" strike="noStrike">
              <a:solidFill>
                <a:schemeClr val="dk1"/>
              </a:solidFill>
              <a:highlight>
                <a:schemeClr val="lt1"/>
              </a:highlight>
              <a:latin typeface="DM Sans"/>
              <a:ea typeface="DM Sans"/>
              <a:cs typeface="DM Sans"/>
              <a:sym typeface="DM Sans"/>
            </a:endParaRPr>
          </a:p>
          <a:p>
            <a:pPr indent="-314325" lvl="0" marL="457200" marR="0" rtl="0" algn="l">
              <a:lnSpc>
                <a:spcPct val="150000"/>
              </a:lnSpc>
              <a:spcBef>
                <a:spcPts val="0"/>
              </a:spcBef>
              <a:spcAft>
                <a:spcPts val="0"/>
              </a:spcAft>
              <a:buClr>
                <a:schemeClr val="dk1"/>
              </a:buClr>
              <a:buSzPts val="1350"/>
              <a:buFont typeface="DM Sans"/>
              <a:buAutoNum type="arabicPeriod"/>
            </a:pPr>
            <a:r>
              <a:rPr b="0" i="0" lang="es" sz="1350" u="none" cap="none" strike="noStrike">
                <a:solidFill>
                  <a:schemeClr val="dk1"/>
                </a:solidFill>
                <a:highlight>
                  <a:schemeClr val="lt1"/>
                </a:highlight>
                <a:latin typeface="DM Sans"/>
                <a:ea typeface="DM Sans"/>
                <a:cs typeface="DM Sans"/>
                <a:sym typeface="DM Sans"/>
              </a:rPr>
              <a:t>Ordenamiento de data a escala</a:t>
            </a:r>
            <a:endParaRPr b="0" i="0" sz="1350" u="none" cap="none" strike="noStrike">
              <a:solidFill>
                <a:schemeClr val="dk1"/>
              </a:solidFill>
              <a:highlight>
                <a:schemeClr val="lt1"/>
              </a:highlight>
              <a:latin typeface="DM Sans"/>
              <a:ea typeface="DM Sans"/>
              <a:cs typeface="DM Sans"/>
              <a:sym typeface="DM Sans"/>
            </a:endParaRPr>
          </a:p>
          <a:p>
            <a:pPr indent="-314325" lvl="0" marL="457200" marR="0" rtl="0" algn="l">
              <a:lnSpc>
                <a:spcPct val="150000"/>
              </a:lnSpc>
              <a:spcBef>
                <a:spcPts val="0"/>
              </a:spcBef>
              <a:spcAft>
                <a:spcPts val="0"/>
              </a:spcAft>
              <a:buClr>
                <a:schemeClr val="dk1"/>
              </a:buClr>
              <a:buSzPts val="1350"/>
              <a:buFont typeface="DM Sans"/>
              <a:buAutoNum type="arabicPeriod"/>
            </a:pPr>
            <a:r>
              <a:rPr b="0" i="0" lang="es" sz="1350" u="none" cap="none" strike="noStrike">
                <a:solidFill>
                  <a:schemeClr val="dk1"/>
                </a:solidFill>
                <a:highlight>
                  <a:schemeClr val="lt1"/>
                </a:highlight>
                <a:latin typeface="DM Sans"/>
                <a:ea typeface="DM Sans"/>
                <a:cs typeface="DM Sans"/>
                <a:sym typeface="DM Sans"/>
              </a:rPr>
              <a:t>Análisis en tiempo real</a:t>
            </a:r>
            <a:endParaRPr b="0" i="0" sz="1350" u="none" cap="none" strike="noStrike">
              <a:solidFill>
                <a:schemeClr val="dk1"/>
              </a:solidFill>
              <a:highlight>
                <a:schemeClr val="lt1"/>
              </a:highlight>
              <a:latin typeface="DM Sans"/>
              <a:ea typeface="DM Sans"/>
              <a:cs typeface="DM Sans"/>
              <a:sym typeface="DM Sans"/>
            </a:endParaRPr>
          </a:p>
          <a:p>
            <a:pPr indent="-314325" lvl="0" marL="457200" marR="0" rtl="0" algn="l">
              <a:lnSpc>
                <a:spcPct val="150000"/>
              </a:lnSpc>
              <a:spcBef>
                <a:spcPts val="0"/>
              </a:spcBef>
              <a:spcAft>
                <a:spcPts val="0"/>
              </a:spcAft>
              <a:buClr>
                <a:schemeClr val="dk1"/>
              </a:buClr>
              <a:buSzPts val="1350"/>
              <a:buFont typeface="DM Sans"/>
              <a:buAutoNum type="arabicPeriod"/>
            </a:pPr>
            <a:r>
              <a:rPr b="0" i="0" lang="es" sz="1350" u="none" cap="none" strike="noStrike">
                <a:solidFill>
                  <a:schemeClr val="dk1"/>
                </a:solidFill>
                <a:highlight>
                  <a:schemeClr val="lt1"/>
                </a:highlight>
                <a:latin typeface="DM Sans"/>
                <a:ea typeface="DM Sans"/>
                <a:cs typeface="DM Sans"/>
                <a:sym typeface="DM Sans"/>
              </a:rPr>
              <a:t>Criterios consistentes</a:t>
            </a:r>
            <a:endParaRPr b="0" i="0" sz="1350" u="none" cap="none" strike="noStrike">
              <a:solidFill>
                <a:schemeClr val="dk1"/>
              </a:solidFill>
              <a:highlight>
                <a:schemeClr val="lt1"/>
              </a:highlight>
              <a:latin typeface="DM Sans"/>
              <a:ea typeface="DM Sans"/>
              <a:cs typeface="DM Sans"/>
              <a:sym typeface="DM Sans"/>
            </a:endParaRPr>
          </a:p>
        </p:txBody>
      </p:sp>
      <p:pic>
        <p:nvPicPr>
          <p:cNvPr id="416" name="Google Shape;416;p65"/>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417" name="Google Shape;417;p65"/>
          <p:cNvPicPr preferRelativeResize="0"/>
          <p:nvPr/>
        </p:nvPicPr>
        <p:blipFill rotWithShape="1">
          <a:blip r:embed="rId4">
            <a:alphaModFix/>
          </a:blip>
          <a:srcRect b="0" l="0" r="0" t="0"/>
          <a:stretch/>
        </p:blipFill>
        <p:spPr>
          <a:xfrm>
            <a:off x="5025300" y="1232350"/>
            <a:ext cx="3426000" cy="2829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Ejemplos de aplicación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7"/>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Ejemplos de análisis de sentimiento</a:t>
            </a:r>
            <a:endParaRPr b="1" i="0" sz="4000" u="none" cap="none" strike="noStrike">
              <a:solidFill>
                <a:schemeClr val="dk1"/>
              </a:solidFill>
              <a:latin typeface="DM Sans"/>
              <a:ea typeface="DM Sans"/>
              <a:cs typeface="DM Sans"/>
              <a:sym typeface="DM Sans"/>
            </a:endParaRPr>
          </a:p>
        </p:txBody>
      </p:sp>
      <p:sp>
        <p:nvSpPr>
          <p:cNvPr id="428" name="Google Shape;428;p6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7"/>
          <p:cNvSpPr txBox="1"/>
          <p:nvPr/>
        </p:nvSpPr>
        <p:spPr>
          <a:xfrm>
            <a:off x="561900" y="1694800"/>
            <a:ext cx="4924500" cy="2391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Algunos ejemplos en la industria actual son:</a:t>
            </a:r>
            <a:endParaRPr b="0" i="0" sz="1350" u="none" cap="none" strike="noStrike">
              <a:solidFill>
                <a:schemeClr val="dk1"/>
              </a:solidFill>
              <a:highlight>
                <a:schemeClr val="lt1"/>
              </a:highlight>
              <a:latin typeface="DM Sans"/>
              <a:ea typeface="DM Sans"/>
              <a:cs typeface="DM Sans"/>
              <a:sym typeface="DM Sans"/>
            </a:endParaRPr>
          </a:p>
          <a:p>
            <a:pPr indent="-314325" lvl="0" marL="457200" marR="0" rtl="0" algn="l">
              <a:lnSpc>
                <a:spcPct val="150000"/>
              </a:lnSpc>
              <a:spcBef>
                <a:spcPts val="1000"/>
              </a:spcBef>
              <a:spcAft>
                <a:spcPts val="0"/>
              </a:spcAft>
              <a:buClr>
                <a:srgbClr val="EA90FF"/>
              </a:buClr>
              <a:buSzPts val="1350"/>
              <a:buFont typeface="DM Sans"/>
              <a:buChar char="✔"/>
            </a:pPr>
            <a:r>
              <a:rPr b="0" i="0" lang="es" sz="1350" u="none" cap="none" strike="noStrike">
                <a:solidFill>
                  <a:schemeClr val="dk1"/>
                </a:solidFill>
                <a:highlight>
                  <a:schemeClr val="lt1"/>
                </a:highlight>
                <a:latin typeface="DM Sans"/>
                <a:ea typeface="DM Sans"/>
                <a:cs typeface="DM Sans"/>
                <a:sym typeface="DM Sans"/>
              </a:rPr>
              <a:t>Monitoreo de marcas</a:t>
            </a:r>
            <a:endParaRPr b="0" i="0" sz="1350" u="none" cap="none" strike="noStrike">
              <a:solidFill>
                <a:schemeClr val="dk1"/>
              </a:solidFill>
              <a:highlight>
                <a:schemeClr val="lt1"/>
              </a:highlight>
              <a:latin typeface="DM Sans"/>
              <a:ea typeface="DM Sans"/>
              <a:cs typeface="DM Sans"/>
              <a:sym typeface="DM Sans"/>
            </a:endParaRPr>
          </a:p>
          <a:p>
            <a:pPr indent="-314325" lvl="0" marL="457200" marR="0" rtl="0" algn="l">
              <a:lnSpc>
                <a:spcPct val="150000"/>
              </a:lnSpc>
              <a:spcBef>
                <a:spcPts val="0"/>
              </a:spcBef>
              <a:spcAft>
                <a:spcPts val="0"/>
              </a:spcAft>
              <a:buClr>
                <a:srgbClr val="EA90FF"/>
              </a:buClr>
              <a:buSzPts val="1350"/>
              <a:buFont typeface="DM Sans"/>
              <a:buChar char="✔"/>
            </a:pPr>
            <a:r>
              <a:rPr b="0" i="0" lang="es" sz="1350" u="none" cap="none" strike="noStrike">
                <a:solidFill>
                  <a:schemeClr val="dk1"/>
                </a:solidFill>
                <a:highlight>
                  <a:schemeClr val="lt1"/>
                </a:highlight>
                <a:latin typeface="DM Sans"/>
                <a:ea typeface="DM Sans"/>
                <a:cs typeface="DM Sans"/>
                <a:sym typeface="DM Sans"/>
              </a:rPr>
              <a:t>Mejorando soporte al cliente</a:t>
            </a:r>
            <a:endParaRPr b="0" i="0" sz="1350" u="none" cap="none" strike="noStrike">
              <a:solidFill>
                <a:schemeClr val="dk1"/>
              </a:solidFill>
              <a:highlight>
                <a:schemeClr val="lt1"/>
              </a:highlight>
              <a:latin typeface="DM Sans"/>
              <a:ea typeface="DM Sans"/>
              <a:cs typeface="DM Sans"/>
              <a:sym typeface="DM Sans"/>
            </a:endParaRPr>
          </a:p>
          <a:p>
            <a:pPr indent="-314325" lvl="0" marL="457200" marR="0" rtl="0" algn="l">
              <a:lnSpc>
                <a:spcPct val="150000"/>
              </a:lnSpc>
              <a:spcBef>
                <a:spcPts val="0"/>
              </a:spcBef>
              <a:spcAft>
                <a:spcPts val="0"/>
              </a:spcAft>
              <a:buClr>
                <a:srgbClr val="EA90FF"/>
              </a:buClr>
              <a:buSzPts val="1350"/>
              <a:buFont typeface="DM Sans"/>
              <a:buChar char="✔"/>
            </a:pPr>
            <a:r>
              <a:rPr b="0" i="0" lang="es" sz="1350" u="none" cap="none" strike="noStrike">
                <a:solidFill>
                  <a:schemeClr val="dk1"/>
                </a:solidFill>
                <a:highlight>
                  <a:schemeClr val="lt1"/>
                </a:highlight>
                <a:latin typeface="DM Sans"/>
                <a:ea typeface="DM Sans"/>
                <a:cs typeface="DM Sans"/>
                <a:sym typeface="DM Sans"/>
              </a:rPr>
              <a:t>Revisando feedback de empleados</a:t>
            </a:r>
            <a:endParaRPr b="0" i="0" sz="1350" u="none" cap="none" strike="noStrike">
              <a:solidFill>
                <a:schemeClr val="dk1"/>
              </a:solidFill>
              <a:highlight>
                <a:schemeClr val="lt1"/>
              </a:highlight>
              <a:latin typeface="DM Sans"/>
              <a:ea typeface="DM Sans"/>
              <a:cs typeface="DM Sans"/>
              <a:sym typeface="DM Sans"/>
            </a:endParaRPr>
          </a:p>
          <a:p>
            <a:pPr indent="-314325" lvl="0" marL="457200" marR="0" rtl="0" algn="l">
              <a:lnSpc>
                <a:spcPct val="150000"/>
              </a:lnSpc>
              <a:spcBef>
                <a:spcPts val="0"/>
              </a:spcBef>
              <a:spcAft>
                <a:spcPts val="0"/>
              </a:spcAft>
              <a:buClr>
                <a:srgbClr val="EA90FF"/>
              </a:buClr>
              <a:buSzPts val="1350"/>
              <a:buFont typeface="DM Sans"/>
              <a:buChar char="✔"/>
            </a:pPr>
            <a:r>
              <a:rPr b="0" i="0" lang="es" sz="1350" u="none" cap="none" strike="noStrike">
                <a:solidFill>
                  <a:schemeClr val="dk1"/>
                </a:solidFill>
                <a:highlight>
                  <a:schemeClr val="lt1"/>
                </a:highlight>
                <a:latin typeface="DM Sans"/>
                <a:ea typeface="DM Sans"/>
                <a:cs typeface="DM Sans"/>
                <a:sym typeface="DM Sans"/>
              </a:rPr>
              <a:t>Proveer mejores productos de analitica</a:t>
            </a:r>
            <a:endParaRPr b="0" i="0" sz="1350" u="none" cap="none" strike="noStrike">
              <a:solidFill>
                <a:schemeClr val="dk1"/>
              </a:solidFill>
              <a:highlight>
                <a:schemeClr val="lt1"/>
              </a:highlight>
              <a:latin typeface="DM Sans"/>
              <a:ea typeface="DM Sans"/>
              <a:cs typeface="DM Sans"/>
              <a:sym typeface="DM Sans"/>
            </a:endParaRPr>
          </a:p>
          <a:p>
            <a:pPr indent="-314325" lvl="0" marL="457200" marR="0" rtl="0" algn="l">
              <a:lnSpc>
                <a:spcPct val="150000"/>
              </a:lnSpc>
              <a:spcBef>
                <a:spcPts val="0"/>
              </a:spcBef>
              <a:spcAft>
                <a:spcPts val="0"/>
              </a:spcAft>
              <a:buClr>
                <a:srgbClr val="EA90FF"/>
              </a:buClr>
              <a:buSzPts val="1350"/>
              <a:buFont typeface="DM Sans"/>
              <a:buChar char="✔"/>
            </a:pPr>
            <a:r>
              <a:rPr b="0" i="0" lang="es" sz="1350" u="none" cap="none" strike="noStrike">
                <a:solidFill>
                  <a:schemeClr val="dk1"/>
                </a:solidFill>
                <a:highlight>
                  <a:schemeClr val="lt1"/>
                </a:highlight>
                <a:latin typeface="DM Sans"/>
                <a:ea typeface="DM Sans"/>
                <a:cs typeface="DM Sans"/>
                <a:sym typeface="DM Sans"/>
              </a:rPr>
              <a:t>Monitoreo de mercado</a:t>
            </a:r>
            <a:endParaRPr b="0" i="0" sz="1350" u="none" cap="none" strike="noStrike">
              <a:solidFill>
                <a:schemeClr val="dk1"/>
              </a:solidFill>
              <a:highlight>
                <a:schemeClr val="lt1"/>
              </a:highlight>
              <a:latin typeface="DM Sans"/>
              <a:ea typeface="DM Sans"/>
              <a:cs typeface="DM Sans"/>
              <a:sym typeface="DM Sans"/>
            </a:endParaRPr>
          </a:p>
          <a:p>
            <a:pPr indent="-314325" lvl="0" marL="457200" marR="0" rtl="0" algn="l">
              <a:lnSpc>
                <a:spcPct val="150000"/>
              </a:lnSpc>
              <a:spcBef>
                <a:spcPts val="0"/>
              </a:spcBef>
              <a:spcAft>
                <a:spcPts val="0"/>
              </a:spcAft>
              <a:buClr>
                <a:srgbClr val="EA90FF"/>
              </a:buClr>
              <a:buSzPts val="1350"/>
              <a:buFont typeface="DM Sans"/>
              <a:buChar char="✔"/>
            </a:pPr>
            <a:r>
              <a:rPr b="0" i="0" lang="es" sz="1350" u="none" cap="none" strike="noStrike">
                <a:solidFill>
                  <a:schemeClr val="dk1"/>
                </a:solidFill>
                <a:highlight>
                  <a:schemeClr val="lt1"/>
                </a:highlight>
                <a:latin typeface="DM Sans"/>
                <a:ea typeface="DM Sans"/>
                <a:cs typeface="DM Sans"/>
                <a:sym typeface="DM Sans"/>
              </a:rPr>
              <a:t>Análisis de competencia </a:t>
            </a:r>
            <a:endParaRPr b="0" i="0" sz="1350" u="none" cap="none" strike="noStrike">
              <a:solidFill>
                <a:schemeClr val="dk1"/>
              </a:solidFill>
              <a:highlight>
                <a:schemeClr val="lt1"/>
              </a:highlight>
              <a:latin typeface="DM Sans"/>
              <a:ea typeface="DM Sans"/>
              <a:cs typeface="DM Sans"/>
              <a:sym typeface="DM Sans"/>
            </a:endParaRPr>
          </a:p>
        </p:txBody>
      </p:sp>
      <p:pic>
        <p:nvPicPr>
          <p:cNvPr id="431" name="Google Shape;431;p67"/>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432" name="Google Shape;432;p67"/>
          <p:cNvPicPr preferRelativeResize="0"/>
          <p:nvPr/>
        </p:nvPicPr>
        <p:blipFill rotWithShape="1">
          <a:blip r:embed="rId4">
            <a:alphaModFix/>
          </a:blip>
          <a:srcRect b="0" l="0" r="0" t="0"/>
          <a:stretch/>
        </p:blipFill>
        <p:spPr>
          <a:xfrm>
            <a:off x="5819787" y="1334400"/>
            <a:ext cx="2637375" cy="2637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2"/>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23" name="Google Shape;123;p32"/>
          <p:cNvPicPr preferRelativeResize="0"/>
          <p:nvPr/>
        </p:nvPicPr>
        <p:blipFill rotWithShape="1">
          <a:blip r:embed="rId3">
            <a:alphaModFix/>
          </a:blip>
          <a:srcRect b="0" l="0" r="0" t="0"/>
          <a:stretch/>
        </p:blipFill>
        <p:spPr>
          <a:xfrm>
            <a:off x="2172438" y="2001144"/>
            <a:ext cx="196975" cy="196975"/>
          </a:xfrm>
          <a:prstGeom prst="rect">
            <a:avLst/>
          </a:prstGeom>
          <a:noFill/>
          <a:ln>
            <a:noFill/>
          </a:ln>
        </p:spPr>
      </p:pic>
      <p:sp>
        <p:nvSpPr>
          <p:cNvPr id="124" name="Google Shape;124;p32"/>
          <p:cNvSpPr txBox="1"/>
          <p:nvPr/>
        </p:nvSpPr>
        <p:spPr>
          <a:xfrm>
            <a:off x="2690561" y="1907444"/>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Introducir </a:t>
            </a:r>
            <a:r>
              <a:rPr lang="es" sz="1350">
                <a:solidFill>
                  <a:schemeClr val="lt1"/>
                </a:solidFill>
                <a:latin typeface="DM Sans"/>
                <a:ea typeface="DM Sans"/>
                <a:cs typeface="DM Sans"/>
                <a:sym typeface="DM Sans"/>
              </a:rPr>
              <a:t>diferentes librerías para el procesamiento de texto</a:t>
            </a:r>
            <a:endParaRPr b="0" i="0" sz="1350" u="none" cap="none" strike="noStrike">
              <a:solidFill>
                <a:schemeClr val="lt1"/>
              </a:solidFill>
              <a:latin typeface="DM Sans"/>
              <a:ea typeface="DM Sans"/>
              <a:cs typeface="DM Sans"/>
              <a:sym typeface="DM Sans"/>
            </a:endParaRPr>
          </a:p>
        </p:txBody>
      </p:sp>
      <p:pic>
        <p:nvPicPr>
          <p:cNvPr id="125" name="Google Shape;125;p32"/>
          <p:cNvPicPr preferRelativeResize="0"/>
          <p:nvPr/>
        </p:nvPicPr>
        <p:blipFill rotWithShape="1">
          <a:blip r:embed="rId3">
            <a:alphaModFix/>
          </a:blip>
          <a:srcRect b="0" l="0" r="0" t="0"/>
          <a:stretch/>
        </p:blipFill>
        <p:spPr>
          <a:xfrm>
            <a:off x="2172738" y="2733469"/>
            <a:ext cx="196975" cy="196975"/>
          </a:xfrm>
          <a:prstGeom prst="rect">
            <a:avLst/>
          </a:prstGeom>
          <a:noFill/>
          <a:ln>
            <a:noFill/>
          </a:ln>
        </p:spPr>
      </p:pic>
      <p:sp>
        <p:nvSpPr>
          <p:cNvPr id="126" name="Google Shape;126;p32"/>
          <p:cNvSpPr txBox="1"/>
          <p:nvPr/>
        </p:nvSpPr>
        <p:spPr>
          <a:xfrm>
            <a:off x="2690561" y="2635756"/>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rgbClr val="FFFFFF"/>
                </a:solidFill>
                <a:latin typeface="DM Sans"/>
                <a:ea typeface="DM Sans"/>
                <a:cs typeface="DM Sans"/>
                <a:sym typeface="DM Sans"/>
              </a:rPr>
              <a:t>Identifi</a:t>
            </a:r>
            <a:r>
              <a:rPr b="1" lang="es" sz="1350">
                <a:solidFill>
                  <a:srgbClr val="FFFFFF"/>
                </a:solidFill>
                <a:latin typeface="DM Sans"/>
                <a:ea typeface="DM Sans"/>
                <a:cs typeface="DM Sans"/>
                <a:sym typeface="DM Sans"/>
              </a:rPr>
              <a:t>car </a:t>
            </a:r>
            <a:r>
              <a:rPr lang="es" sz="1350">
                <a:solidFill>
                  <a:srgbClr val="FFFFFF"/>
                </a:solidFill>
                <a:latin typeface="DM Sans"/>
                <a:ea typeface="DM Sans"/>
                <a:cs typeface="DM Sans"/>
                <a:sym typeface="DM Sans"/>
              </a:rPr>
              <a:t>beneficios de usar técnicas de análisis de sentimiento</a:t>
            </a:r>
            <a:endParaRPr i="0" sz="1350" u="none" cap="none" strike="noStrike">
              <a:solidFill>
                <a:srgbClr val="FFFFFF"/>
              </a:solidFill>
              <a:latin typeface="DM Sans"/>
              <a:ea typeface="DM Sans"/>
              <a:cs typeface="DM Sans"/>
              <a:sym typeface="DM Sans"/>
            </a:endParaRPr>
          </a:p>
        </p:txBody>
      </p:sp>
      <p:cxnSp>
        <p:nvCxnSpPr>
          <p:cNvPr id="127" name="Google Shape;127;p32"/>
          <p:cNvCxnSpPr>
            <a:endCxn id="125" idx="0"/>
          </p:cNvCxnSpPr>
          <p:nvPr/>
        </p:nvCxnSpPr>
        <p:spPr>
          <a:xfrm flipH="1" rot="-5400000">
            <a:off x="2003175" y="2465419"/>
            <a:ext cx="535500" cy="600"/>
          </a:xfrm>
          <a:prstGeom prst="bentConnector3">
            <a:avLst>
              <a:gd fmla="val 50000"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8"/>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Ejemplos de análisis de sentimiento</a:t>
            </a:r>
            <a:endParaRPr b="1" i="0" sz="4000" u="none" cap="none" strike="noStrike">
              <a:solidFill>
                <a:schemeClr val="dk1"/>
              </a:solidFill>
              <a:latin typeface="DM Sans"/>
              <a:ea typeface="DM Sans"/>
              <a:cs typeface="DM Sans"/>
              <a:sym typeface="DM Sans"/>
            </a:endParaRPr>
          </a:p>
        </p:txBody>
      </p:sp>
      <p:sp>
        <p:nvSpPr>
          <p:cNvPr id="438" name="Google Shape;438;p6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8"/>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8"/>
          <p:cNvSpPr txBox="1"/>
          <p:nvPr/>
        </p:nvSpPr>
        <p:spPr>
          <a:xfrm>
            <a:off x="561900" y="1836025"/>
            <a:ext cx="4924500" cy="2702700"/>
          </a:xfrm>
          <a:prstGeom prst="rect">
            <a:avLst/>
          </a:prstGeom>
          <a:solidFill>
            <a:schemeClr val="lt1"/>
          </a:solidFill>
          <a:ln>
            <a:noFill/>
          </a:ln>
        </p:spPr>
        <p:txBody>
          <a:bodyPr anchorCtr="0" anchor="t" bIns="91425" lIns="91425" spcFirstLastPara="1" rIns="91425" wrap="square" tIns="91425">
            <a:spAutoFit/>
          </a:bodyPr>
          <a:lstStyle/>
          <a:p>
            <a:pPr indent="-314325" lvl="0" marL="457200" marR="0" rtl="0" algn="l">
              <a:lnSpc>
                <a:spcPct val="150000"/>
              </a:lnSpc>
              <a:spcBef>
                <a:spcPts val="0"/>
              </a:spcBef>
              <a:spcAft>
                <a:spcPts val="0"/>
              </a:spcAft>
              <a:buClr>
                <a:srgbClr val="EA90FF"/>
              </a:buClr>
              <a:buSzPts val="1350"/>
              <a:buFont typeface="DM Sans"/>
              <a:buChar char="✔"/>
            </a:pPr>
            <a:r>
              <a:rPr b="0" i="0" lang="es" sz="1350" u="none" cap="none" strike="noStrike">
                <a:solidFill>
                  <a:schemeClr val="dk1"/>
                </a:solidFill>
                <a:highlight>
                  <a:schemeClr val="lt1"/>
                </a:highlight>
                <a:latin typeface="DM Sans"/>
                <a:ea typeface="DM Sans"/>
                <a:cs typeface="DM Sans"/>
                <a:sym typeface="DM Sans"/>
              </a:rPr>
              <a:t>Monitoreo del contenido generado por usuarios</a:t>
            </a:r>
            <a:endParaRPr b="0" i="0" sz="1350" u="none" cap="none" strike="noStrike">
              <a:solidFill>
                <a:schemeClr val="dk1"/>
              </a:solidFill>
              <a:highlight>
                <a:schemeClr val="lt1"/>
              </a:highlight>
              <a:latin typeface="DM Sans"/>
              <a:ea typeface="DM Sans"/>
              <a:cs typeface="DM Sans"/>
              <a:sym typeface="DM Sans"/>
            </a:endParaRPr>
          </a:p>
          <a:p>
            <a:pPr indent="-314325" lvl="0" marL="457200" marR="0" rtl="0" algn="l">
              <a:lnSpc>
                <a:spcPct val="150000"/>
              </a:lnSpc>
              <a:spcBef>
                <a:spcPts val="0"/>
              </a:spcBef>
              <a:spcAft>
                <a:spcPts val="0"/>
              </a:spcAft>
              <a:buClr>
                <a:srgbClr val="EA90FF"/>
              </a:buClr>
              <a:buSzPts val="1350"/>
              <a:buFont typeface="DM Sans"/>
              <a:buChar char="✔"/>
            </a:pPr>
            <a:r>
              <a:rPr b="0" i="0" lang="es" sz="1350" u="none" cap="none" strike="noStrike">
                <a:solidFill>
                  <a:schemeClr val="dk1"/>
                </a:solidFill>
                <a:highlight>
                  <a:schemeClr val="lt1"/>
                </a:highlight>
                <a:latin typeface="DM Sans"/>
                <a:ea typeface="DM Sans"/>
                <a:cs typeface="DM Sans"/>
                <a:sym typeface="DM Sans"/>
              </a:rPr>
              <a:t>Descubriendo influenciadores para marcas</a:t>
            </a:r>
            <a:endParaRPr b="0" i="0" sz="1350" u="none" cap="none" strike="noStrike">
              <a:solidFill>
                <a:schemeClr val="dk1"/>
              </a:solidFill>
              <a:highlight>
                <a:schemeClr val="lt1"/>
              </a:highlight>
              <a:latin typeface="DM Sans"/>
              <a:ea typeface="DM Sans"/>
              <a:cs typeface="DM Sans"/>
              <a:sym typeface="DM Sans"/>
            </a:endParaRPr>
          </a:p>
          <a:p>
            <a:pPr indent="-314325" lvl="0" marL="457200" marR="0" rtl="0" algn="l">
              <a:lnSpc>
                <a:spcPct val="150000"/>
              </a:lnSpc>
              <a:spcBef>
                <a:spcPts val="0"/>
              </a:spcBef>
              <a:spcAft>
                <a:spcPts val="0"/>
              </a:spcAft>
              <a:buClr>
                <a:srgbClr val="EA90FF"/>
              </a:buClr>
              <a:buSzPts val="1350"/>
              <a:buFont typeface="DM Sans"/>
              <a:buChar char="✔"/>
            </a:pPr>
            <a:r>
              <a:rPr b="0" i="0" lang="es" sz="1350" u="none" cap="none" strike="noStrike">
                <a:solidFill>
                  <a:schemeClr val="dk1"/>
                </a:solidFill>
                <a:highlight>
                  <a:schemeClr val="lt1"/>
                </a:highlight>
                <a:latin typeface="DM Sans"/>
                <a:ea typeface="DM Sans"/>
                <a:cs typeface="DM Sans"/>
                <a:sym typeface="DM Sans"/>
              </a:rPr>
              <a:t>Monitoreo de redes sociales para hacer branding y publicidad</a:t>
            </a:r>
            <a:endParaRPr b="0" i="0" sz="1350" u="none" cap="none" strike="noStrike">
              <a:solidFill>
                <a:schemeClr val="dk1"/>
              </a:solidFill>
              <a:highlight>
                <a:schemeClr val="lt1"/>
              </a:highlight>
              <a:latin typeface="DM Sans"/>
              <a:ea typeface="DM Sans"/>
              <a:cs typeface="DM Sans"/>
              <a:sym typeface="DM Sans"/>
            </a:endParaRPr>
          </a:p>
          <a:p>
            <a:pPr indent="-314325" lvl="0" marL="457200" marR="0" rtl="0" algn="l">
              <a:lnSpc>
                <a:spcPct val="150000"/>
              </a:lnSpc>
              <a:spcBef>
                <a:spcPts val="0"/>
              </a:spcBef>
              <a:spcAft>
                <a:spcPts val="0"/>
              </a:spcAft>
              <a:buClr>
                <a:srgbClr val="EA90FF"/>
              </a:buClr>
              <a:buSzPts val="1350"/>
              <a:buFont typeface="DM Sans"/>
              <a:buChar char="✔"/>
            </a:pPr>
            <a:r>
              <a:rPr b="0" i="0" lang="es" sz="1350" u="none" cap="none" strike="noStrike">
                <a:solidFill>
                  <a:schemeClr val="dk1"/>
                </a:solidFill>
                <a:highlight>
                  <a:schemeClr val="lt1"/>
                </a:highlight>
                <a:latin typeface="DM Sans"/>
                <a:ea typeface="DM Sans"/>
                <a:cs typeface="DM Sans"/>
                <a:sym typeface="DM Sans"/>
              </a:rPr>
              <a:t>Mejor Manejo de crisis </a:t>
            </a:r>
            <a:endParaRPr b="0" i="0" sz="1350" u="none" cap="none" strike="noStrike">
              <a:solidFill>
                <a:schemeClr val="dk1"/>
              </a:solidFill>
              <a:highlight>
                <a:schemeClr val="lt1"/>
              </a:highlight>
              <a:latin typeface="DM Sans"/>
              <a:ea typeface="DM Sans"/>
              <a:cs typeface="DM Sans"/>
              <a:sym typeface="DM Sans"/>
            </a:endParaRPr>
          </a:p>
          <a:p>
            <a:pPr indent="-314325" lvl="0" marL="457200" marR="0" rtl="0" algn="l">
              <a:lnSpc>
                <a:spcPct val="150000"/>
              </a:lnSpc>
              <a:spcBef>
                <a:spcPts val="0"/>
              </a:spcBef>
              <a:spcAft>
                <a:spcPts val="0"/>
              </a:spcAft>
              <a:buClr>
                <a:srgbClr val="EA90FF"/>
              </a:buClr>
              <a:buSzPts val="1350"/>
              <a:buFont typeface="DM Sans"/>
              <a:buChar char="✔"/>
            </a:pPr>
            <a:r>
              <a:rPr b="0" i="0" lang="es" sz="1350" u="none" cap="none" strike="noStrike">
                <a:solidFill>
                  <a:schemeClr val="dk1"/>
                </a:solidFill>
                <a:highlight>
                  <a:schemeClr val="lt1"/>
                </a:highlight>
                <a:latin typeface="DM Sans"/>
                <a:ea typeface="DM Sans"/>
                <a:cs typeface="DM Sans"/>
                <a:sym typeface="DM Sans"/>
              </a:rPr>
              <a:t>Creación de recomendaciones de acuerdo a las necesidades de los clientes</a:t>
            </a:r>
            <a:endParaRPr b="0" i="0" sz="1350" u="none" cap="none" strike="noStrike">
              <a:solidFill>
                <a:schemeClr val="dk1"/>
              </a:solidFill>
              <a:highlight>
                <a:schemeClr val="lt1"/>
              </a:highlight>
              <a:latin typeface="DM Sans"/>
              <a:ea typeface="DM Sans"/>
              <a:cs typeface="DM Sans"/>
              <a:sym typeface="DM Sans"/>
            </a:endParaRPr>
          </a:p>
          <a:p>
            <a:pPr indent="0" lvl="0" marL="0" marR="0" rtl="0" algn="l">
              <a:lnSpc>
                <a:spcPct val="150000"/>
              </a:lnSpc>
              <a:spcBef>
                <a:spcPts val="1000"/>
              </a:spcBef>
              <a:spcAft>
                <a:spcPts val="100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Veamos a continuación algunas aplicaciones puntuales.</a:t>
            </a:r>
            <a:endParaRPr b="0" i="0" sz="1350" u="none" cap="none" strike="noStrike">
              <a:solidFill>
                <a:schemeClr val="dk1"/>
              </a:solidFill>
              <a:highlight>
                <a:schemeClr val="lt1"/>
              </a:highlight>
              <a:latin typeface="DM Sans"/>
              <a:ea typeface="DM Sans"/>
              <a:cs typeface="DM Sans"/>
              <a:sym typeface="DM Sans"/>
            </a:endParaRPr>
          </a:p>
        </p:txBody>
      </p:sp>
      <p:pic>
        <p:nvPicPr>
          <p:cNvPr id="441" name="Google Shape;441;p68"/>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442" name="Google Shape;442;p68"/>
          <p:cNvPicPr preferRelativeResize="0"/>
          <p:nvPr/>
        </p:nvPicPr>
        <p:blipFill rotWithShape="1">
          <a:blip r:embed="rId4">
            <a:alphaModFix/>
          </a:blip>
          <a:srcRect b="0" l="0" r="0" t="0"/>
          <a:stretch/>
        </p:blipFill>
        <p:spPr>
          <a:xfrm>
            <a:off x="5819787" y="1334400"/>
            <a:ext cx="2637375" cy="2637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9"/>
          <p:cNvSpPr txBox="1"/>
          <p:nvPr/>
        </p:nvSpPr>
        <p:spPr>
          <a:xfrm>
            <a:off x="603300" y="449738"/>
            <a:ext cx="8141100" cy="7389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90000"/>
              </a:lnSpc>
              <a:spcBef>
                <a:spcPts val="0"/>
              </a:spcBef>
              <a:spcAft>
                <a:spcPts val="0"/>
              </a:spcAft>
              <a:buClr>
                <a:schemeClr val="dk1"/>
              </a:buClr>
              <a:buSzPts val="4000"/>
              <a:buFont typeface="DM Sans"/>
              <a:buAutoNum type="arabicParenR"/>
            </a:pPr>
            <a:r>
              <a:rPr b="1" i="0" lang="es" sz="4000" u="none" cap="none" strike="noStrike">
                <a:solidFill>
                  <a:schemeClr val="dk1"/>
                </a:solidFill>
                <a:latin typeface="DM Sans"/>
                <a:ea typeface="DM Sans"/>
                <a:cs typeface="DM Sans"/>
                <a:sym typeface="DM Sans"/>
              </a:rPr>
              <a:t>Campañas Políticas</a:t>
            </a:r>
            <a:endParaRPr b="1" i="0" sz="4000" u="none" cap="none" strike="noStrike">
              <a:solidFill>
                <a:schemeClr val="dk1"/>
              </a:solidFill>
              <a:latin typeface="DM Sans"/>
              <a:ea typeface="DM Sans"/>
              <a:cs typeface="DM Sans"/>
              <a:sym typeface="DM Sans"/>
            </a:endParaRPr>
          </a:p>
        </p:txBody>
      </p:sp>
      <p:sp>
        <p:nvSpPr>
          <p:cNvPr id="448" name="Google Shape;448;p6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6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69"/>
          <p:cNvSpPr txBox="1"/>
          <p:nvPr/>
        </p:nvSpPr>
        <p:spPr>
          <a:xfrm>
            <a:off x="603300" y="1184150"/>
            <a:ext cx="4085700" cy="3644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1000"/>
              </a:spcAft>
              <a:buClr>
                <a:srgbClr val="000000"/>
              </a:buClr>
              <a:buSzPts val="1550"/>
              <a:buFont typeface="Arial"/>
              <a:buNone/>
            </a:pPr>
            <a:r>
              <a:rPr b="0" i="0" lang="es" sz="1550" u="none" cap="none" strike="noStrike">
                <a:solidFill>
                  <a:schemeClr val="dk1"/>
                </a:solidFill>
                <a:highlight>
                  <a:schemeClr val="lt1"/>
                </a:highlight>
                <a:latin typeface="DM Sans"/>
                <a:ea typeface="DM Sans"/>
                <a:cs typeface="DM Sans"/>
                <a:sym typeface="DM Sans"/>
              </a:rPr>
              <a:t>En la campaña presidencial de EEUU 2022 se utilizó análisis de sentimientos para determinar cómo recibe el público los anuncios. La administración de Biden aplicó el análisis de sentimientos para evaluar los anuncios de políticas. Además, esta forma de análisis se puede utilizar para estudiar la cantidad de menciones negativas sobre candidatos en varias fuentes de noticias y medios.</a:t>
            </a:r>
            <a:endParaRPr b="0" i="0" sz="1550" u="none" cap="none" strike="noStrike">
              <a:solidFill>
                <a:schemeClr val="dk1"/>
              </a:solidFill>
              <a:highlight>
                <a:schemeClr val="lt1"/>
              </a:highlight>
              <a:latin typeface="DM Sans"/>
              <a:ea typeface="DM Sans"/>
              <a:cs typeface="DM Sans"/>
              <a:sym typeface="DM Sans"/>
            </a:endParaRPr>
          </a:p>
        </p:txBody>
      </p:sp>
      <p:pic>
        <p:nvPicPr>
          <p:cNvPr id="451" name="Google Shape;451;p69"/>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452" name="Google Shape;452;p69"/>
          <p:cNvPicPr preferRelativeResize="0"/>
          <p:nvPr/>
        </p:nvPicPr>
        <p:blipFill rotWithShape="1">
          <a:blip r:embed="rId4">
            <a:alphaModFix/>
          </a:blip>
          <a:srcRect b="0" l="0" r="0" t="0"/>
          <a:stretch/>
        </p:blipFill>
        <p:spPr>
          <a:xfrm>
            <a:off x="5144400" y="1757550"/>
            <a:ext cx="3352800" cy="213940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0"/>
          <p:cNvSpPr txBox="1"/>
          <p:nvPr/>
        </p:nvSpPr>
        <p:spPr>
          <a:xfrm>
            <a:off x="603300" y="449738"/>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2) Atención al cliente</a:t>
            </a:r>
            <a:endParaRPr b="1" i="0" sz="4000" u="none" cap="none" strike="noStrike">
              <a:solidFill>
                <a:schemeClr val="dk1"/>
              </a:solidFill>
              <a:latin typeface="DM Sans"/>
              <a:ea typeface="DM Sans"/>
              <a:cs typeface="DM Sans"/>
              <a:sym typeface="DM Sans"/>
            </a:endParaRPr>
          </a:p>
        </p:txBody>
      </p:sp>
      <p:sp>
        <p:nvSpPr>
          <p:cNvPr id="458" name="Google Shape;458;p7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7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70"/>
          <p:cNvSpPr txBox="1"/>
          <p:nvPr/>
        </p:nvSpPr>
        <p:spPr>
          <a:xfrm>
            <a:off x="603300" y="1184150"/>
            <a:ext cx="4237800" cy="3644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1000"/>
              </a:spcAft>
              <a:buClr>
                <a:srgbClr val="000000"/>
              </a:buClr>
              <a:buSzPts val="1550"/>
              <a:buFont typeface="Arial"/>
              <a:buNone/>
            </a:pPr>
            <a:r>
              <a:rPr b="0" i="0" lang="es" sz="1550" u="none" cap="none" strike="noStrike">
                <a:solidFill>
                  <a:schemeClr val="dk1"/>
                </a:solidFill>
                <a:highlight>
                  <a:schemeClr val="lt1"/>
                </a:highlight>
                <a:latin typeface="DM Sans"/>
                <a:ea typeface="DM Sans"/>
                <a:cs typeface="DM Sans"/>
                <a:sym typeface="DM Sans"/>
              </a:rPr>
              <a:t>Dada la gran cantidad de solicitudes que deben procesarse y evaluarse, así como los diversos niveles de urgencia de varias solicitudes. Al usar herramientas de comprensión del lenguaje natural, una empresa  como Mercadolibre puede procesar automáticamente una gran cantidad de llamadas telefónicas, correos electrónicos y chats en línea, y clasificarlos en categorías según los rasgos comunes.</a:t>
            </a:r>
            <a:endParaRPr b="0" i="0" sz="1550" u="none" cap="none" strike="noStrike">
              <a:solidFill>
                <a:schemeClr val="dk1"/>
              </a:solidFill>
              <a:highlight>
                <a:schemeClr val="lt1"/>
              </a:highlight>
              <a:latin typeface="DM Sans"/>
              <a:ea typeface="DM Sans"/>
              <a:cs typeface="DM Sans"/>
              <a:sym typeface="DM Sans"/>
            </a:endParaRPr>
          </a:p>
        </p:txBody>
      </p:sp>
      <p:pic>
        <p:nvPicPr>
          <p:cNvPr id="461" name="Google Shape;461;p70"/>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462" name="Google Shape;462;p70"/>
          <p:cNvPicPr preferRelativeResize="0"/>
          <p:nvPr/>
        </p:nvPicPr>
        <p:blipFill rotWithShape="1">
          <a:blip r:embed="rId4">
            <a:alphaModFix/>
          </a:blip>
          <a:srcRect b="0" l="0" r="0" t="0"/>
          <a:stretch/>
        </p:blipFill>
        <p:spPr>
          <a:xfrm>
            <a:off x="5230250" y="1329700"/>
            <a:ext cx="3172828" cy="287227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1"/>
          <p:cNvSpPr txBox="1"/>
          <p:nvPr/>
        </p:nvSpPr>
        <p:spPr>
          <a:xfrm>
            <a:off x="603300" y="449738"/>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3) Prevención de crisis </a:t>
            </a:r>
            <a:endParaRPr b="1" i="0" sz="4000" u="none" cap="none" strike="noStrike">
              <a:solidFill>
                <a:schemeClr val="dk1"/>
              </a:solidFill>
              <a:latin typeface="DM Sans"/>
              <a:ea typeface="DM Sans"/>
              <a:cs typeface="DM Sans"/>
              <a:sym typeface="DM Sans"/>
            </a:endParaRPr>
          </a:p>
        </p:txBody>
      </p:sp>
      <p:sp>
        <p:nvSpPr>
          <p:cNvPr id="468" name="Google Shape;468;p7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7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71"/>
          <p:cNvSpPr txBox="1"/>
          <p:nvPr/>
        </p:nvSpPr>
        <p:spPr>
          <a:xfrm>
            <a:off x="603300" y="1184150"/>
            <a:ext cx="4541100" cy="32862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1000"/>
              </a:spcAft>
              <a:buClr>
                <a:srgbClr val="000000"/>
              </a:buClr>
              <a:buSzPts val="1550"/>
              <a:buFont typeface="Arial"/>
              <a:buNone/>
            </a:pPr>
            <a:r>
              <a:rPr b="0" i="0" lang="es" sz="1550" u="none" cap="none" strike="noStrike">
                <a:solidFill>
                  <a:schemeClr val="dk1"/>
                </a:solidFill>
                <a:highlight>
                  <a:schemeClr val="lt1"/>
                </a:highlight>
                <a:latin typeface="DM Sans"/>
                <a:ea typeface="DM Sans"/>
                <a:cs typeface="DM Sans"/>
                <a:sym typeface="DM Sans"/>
              </a:rPr>
              <a:t>Herramientas como Brand24 son útiles para monitorear las redes sociales en tiempo real. Recopilan todas las menciones de palabras en sitios de noticias, sitios web y foros de discusión. Esto garantiza que los especialistas en relaciones públicas reciban alertas sobre los comentarios negativos inmediatamente después de que aparezcan, de modo que la empresa pueda implementar medidas.</a:t>
            </a:r>
            <a:endParaRPr b="0" i="0" sz="1550" u="none" cap="none" strike="noStrike">
              <a:solidFill>
                <a:schemeClr val="dk1"/>
              </a:solidFill>
              <a:highlight>
                <a:schemeClr val="lt1"/>
              </a:highlight>
              <a:latin typeface="DM Sans"/>
              <a:ea typeface="DM Sans"/>
              <a:cs typeface="DM Sans"/>
              <a:sym typeface="DM Sans"/>
            </a:endParaRPr>
          </a:p>
        </p:txBody>
      </p:sp>
      <p:pic>
        <p:nvPicPr>
          <p:cNvPr id="471" name="Google Shape;471;p71"/>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472" name="Google Shape;472;p71"/>
          <p:cNvPicPr preferRelativeResize="0"/>
          <p:nvPr/>
        </p:nvPicPr>
        <p:blipFill rotWithShape="1">
          <a:blip r:embed="rId4">
            <a:alphaModFix/>
          </a:blip>
          <a:srcRect b="0" l="0" r="0" t="0"/>
          <a:stretch/>
        </p:blipFill>
        <p:spPr>
          <a:xfrm>
            <a:off x="5344350" y="1348725"/>
            <a:ext cx="2872275" cy="2872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2"/>
          <p:cNvSpPr txBox="1"/>
          <p:nvPr/>
        </p:nvSpPr>
        <p:spPr>
          <a:xfrm>
            <a:off x="603300" y="449738"/>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4) Finanzas</a:t>
            </a:r>
            <a:endParaRPr b="1" i="0" sz="4000" u="none" cap="none" strike="noStrike">
              <a:solidFill>
                <a:schemeClr val="dk1"/>
              </a:solidFill>
              <a:latin typeface="DM Sans"/>
              <a:ea typeface="DM Sans"/>
              <a:cs typeface="DM Sans"/>
              <a:sym typeface="DM Sans"/>
            </a:endParaRPr>
          </a:p>
        </p:txBody>
      </p:sp>
      <p:sp>
        <p:nvSpPr>
          <p:cNvPr id="478" name="Google Shape;478;p7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7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72"/>
          <p:cNvSpPr txBox="1"/>
          <p:nvPr/>
        </p:nvSpPr>
        <p:spPr>
          <a:xfrm>
            <a:off x="603300" y="1184150"/>
            <a:ext cx="4063800" cy="32862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1000"/>
              </a:spcAft>
              <a:buClr>
                <a:srgbClr val="000000"/>
              </a:buClr>
              <a:buSzPts val="1550"/>
              <a:buFont typeface="Arial"/>
              <a:buNone/>
            </a:pPr>
            <a:r>
              <a:rPr b="0" i="0" lang="es" sz="1550" u="none" cap="none" strike="noStrike">
                <a:solidFill>
                  <a:schemeClr val="dk1"/>
                </a:solidFill>
                <a:highlight>
                  <a:schemeClr val="lt1"/>
                </a:highlight>
                <a:latin typeface="DM Sans"/>
                <a:ea typeface="DM Sans"/>
                <a:cs typeface="DM Sans"/>
                <a:sym typeface="DM Sans"/>
              </a:rPr>
              <a:t>En el caso del mercado de valores es de suprema </a:t>
            </a:r>
            <a:r>
              <a:rPr b="1" i="0" lang="es" sz="1550" u="none" cap="none" strike="noStrike">
                <a:solidFill>
                  <a:schemeClr val="dk1"/>
                </a:solidFill>
                <a:highlight>
                  <a:schemeClr val="lt1"/>
                </a:highlight>
                <a:latin typeface="DM Sans"/>
                <a:ea typeface="DM Sans"/>
                <a:cs typeface="DM Sans"/>
                <a:sym typeface="DM Sans"/>
              </a:rPr>
              <a:t>importancia el análisis de sentimientos en los mercados de futuros, commodities y criptomonedas</a:t>
            </a:r>
            <a:r>
              <a:rPr b="0" i="0" lang="es" sz="1550" u="none" cap="none" strike="noStrike">
                <a:solidFill>
                  <a:schemeClr val="dk1"/>
                </a:solidFill>
                <a:highlight>
                  <a:schemeClr val="lt1"/>
                </a:highlight>
                <a:latin typeface="DM Sans"/>
                <a:ea typeface="DM Sans"/>
                <a:cs typeface="DM Sans"/>
                <a:sym typeface="DM Sans"/>
              </a:rPr>
              <a:t>. Es por esto que se necesita del procesamiento de lenguaje natural para poder identificar puntos de entrada y salidas en posibles inversiones que podamos hacer.</a:t>
            </a:r>
            <a:endParaRPr b="0" i="0" sz="1550" u="none" cap="none" strike="noStrike">
              <a:solidFill>
                <a:schemeClr val="dk1"/>
              </a:solidFill>
              <a:highlight>
                <a:schemeClr val="lt1"/>
              </a:highlight>
              <a:latin typeface="DM Sans"/>
              <a:ea typeface="DM Sans"/>
              <a:cs typeface="DM Sans"/>
              <a:sym typeface="DM Sans"/>
            </a:endParaRPr>
          </a:p>
        </p:txBody>
      </p:sp>
      <p:pic>
        <p:nvPicPr>
          <p:cNvPr id="481" name="Google Shape;481;p72"/>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482" name="Google Shape;482;p72"/>
          <p:cNvPicPr preferRelativeResize="0"/>
          <p:nvPr/>
        </p:nvPicPr>
        <p:blipFill rotWithShape="1">
          <a:blip r:embed="rId4">
            <a:alphaModFix/>
          </a:blip>
          <a:srcRect b="0" l="0" r="0" t="0"/>
          <a:stretch/>
        </p:blipFill>
        <p:spPr>
          <a:xfrm>
            <a:off x="5391875" y="1240175"/>
            <a:ext cx="2872275" cy="2872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3"/>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88" name="Google Shape;488;p73"/>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494" name="Google Shape;494;p74"/>
          <p:cNvSpPr txBox="1"/>
          <p:nvPr/>
        </p:nvSpPr>
        <p:spPr>
          <a:xfrm>
            <a:off x="644250" y="1647725"/>
            <a:ext cx="78555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Analizaremos un ejemplo donde utilizaremos técnicas de análisis de sentimiento con el fin de caracterizar revisiones de películas de Amazon. </a:t>
            </a:r>
            <a:endParaRPr b="0" i="0" sz="2500" u="none" cap="none" strike="noStrike">
              <a:solidFill>
                <a:srgbClr val="B7B7B7"/>
              </a:solidFill>
              <a:latin typeface="DM Sans"/>
              <a:ea typeface="DM Sans"/>
              <a:cs typeface="DM Sans"/>
              <a:sym typeface="DM Sans"/>
            </a:endParaRPr>
          </a:p>
        </p:txBody>
      </p:sp>
      <p:grpSp>
        <p:nvGrpSpPr>
          <p:cNvPr id="495" name="Google Shape;495;p74"/>
          <p:cNvGrpSpPr/>
          <p:nvPr/>
        </p:nvGrpSpPr>
        <p:grpSpPr>
          <a:xfrm>
            <a:off x="473351" y="619523"/>
            <a:ext cx="738900" cy="738900"/>
            <a:chOff x="473351" y="619523"/>
            <a:chExt cx="738900" cy="738900"/>
          </a:xfrm>
        </p:grpSpPr>
        <p:sp>
          <p:nvSpPr>
            <p:cNvPr id="496" name="Google Shape;496;p7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7" name="Google Shape;497;p7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5"/>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Análisis de sentimiento: Caso aplicado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6"/>
          <p:cNvSpPr txBox="1"/>
          <p:nvPr/>
        </p:nvSpPr>
        <p:spPr>
          <a:xfrm>
            <a:off x="473350" y="468000"/>
            <a:ext cx="8141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¿Cómo podemos predecir el sentimiento asociado con una interacción con el cliente?</a:t>
            </a:r>
            <a:endParaRPr b="1" i="0" sz="4000" u="none" cap="none" strike="noStrike">
              <a:solidFill>
                <a:schemeClr val="dk1"/>
              </a:solidFill>
              <a:latin typeface="DM Sans"/>
              <a:ea typeface="DM Sans"/>
              <a:cs typeface="DM Sans"/>
              <a:sym typeface="DM Sans"/>
            </a:endParaRPr>
          </a:p>
        </p:txBody>
      </p:sp>
      <p:sp>
        <p:nvSpPr>
          <p:cNvPr id="508" name="Google Shape;508;p7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7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76"/>
          <p:cNvSpPr txBox="1"/>
          <p:nvPr/>
        </p:nvSpPr>
        <p:spPr>
          <a:xfrm>
            <a:off x="600375" y="2361475"/>
            <a:ext cx="4917600" cy="1950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1000"/>
              </a:spcAft>
              <a:buClr>
                <a:srgbClr val="000000"/>
              </a:buClr>
              <a:buSzPts val="1350"/>
              <a:buFont typeface="Arial"/>
              <a:buNone/>
            </a:pPr>
            <a:r>
              <a:rPr b="0" i="0" lang="es" sz="1350" u="none" cap="none" strike="noStrike">
                <a:solidFill>
                  <a:schemeClr val="accent2"/>
                </a:solidFill>
                <a:highlight>
                  <a:srgbClr val="FFFFFF"/>
                </a:highlight>
                <a:latin typeface="DM Sans"/>
                <a:ea typeface="DM Sans"/>
                <a:cs typeface="DM Sans"/>
                <a:sym typeface="DM Sans"/>
              </a:rPr>
              <a:t>Eres un científico de datos para una gran empresa de comercio electrónico. Tienes decenas de miles de clientes que escriben reseñas sobre productos cada día. Cada revisión contiene comentarios textuales junto con un sistema de calificación de 1 a 5 estrellas (siendo 1 la menos satisfecha y 5 la más satisfecha)</a:t>
            </a:r>
            <a:endParaRPr b="0" i="0" sz="1350" u="none" cap="none" strike="noStrike">
              <a:solidFill>
                <a:schemeClr val="dk1"/>
              </a:solidFill>
              <a:highlight>
                <a:schemeClr val="lt1"/>
              </a:highlight>
              <a:latin typeface="DM Sans"/>
              <a:ea typeface="DM Sans"/>
              <a:cs typeface="DM Sans"/>
              <a:sym typeface="DM Sans"/>
            </a:endParaRPr>
          </a:p>
        </p:txBody>
      </p:sp>
      <p:pic>
        <p:nvPicPr>
          <p:cNvPr id="511" name="Google Shape;511;p76"/>
          <p:cNvPicPr preferRelativeResize="0"/>
          <p:nvPr/>
        </p:nvPicPr>
        <p:blipFill rotWithShape="1">
          <a:blip r:embed="rId3">
            <a:alphaModFix/>
          </a:blip>
          <a:srcRect b="0" l="0" r="0" t="0"/>
          <a:stretch/>
        </p:blipFill>
        <p:spPr>
          <a:xfrm>
            <a:off x="5574450" y="1914725"/>
            <a:ext cx="2952000" cy="2952000"/>
          </a:xfrm>
          <a:prstGeom prst="rect">
            <a:avLst/>
          </a:prstGeom>
          <a:noFill/>
          <a:ln>
            <a:noFill/>
          </a:ln>
        </p:spPr>
      </p:pic>
      <p:grpSp>
        <p:nvGrpSpPr>
          <p:cNvPr id="512" name="Google Shape;512;p76"/>
          <p:cNvGrpSpPr/>
          <p:nvPr/>
        </p:nvGrpSpPr>
        <p:grpSpPr>
          <a:xfrm>
            <a:off x="7811101" y="467998"/>
            <a:ext cx="738900" cy="738900"/>
            <a:chOff x="473351" y="619523"/>
            <a:chExt cx="738900" cy="738900"/>
          </a:xfrm>
        </p:grpSpPr>
        <p:sp>
          <p:nvSpPr>
            <p:cNvPr id="513" name="Google Shape;513;p7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4" name="Google Shape;514;p76"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7"/>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Contexto empresarial</a:t>
            </a:r>
            <a:endParaRPr b="1" i="0" sz="4000" u="none" cap="none" strike="noStrike">
              <a:solidFill>
                <a:schemeClr val="dk1"/>
              </a:solidFill>
              <a:latin typeface="DM Sans"/>
              <a:ea typeface="DM Sans"/>
              <a:cs typeface="DM Sans"/>
              <a:sym typeface="DM Sans"/>
            </a:endParaRPr>
          </a:p>
        </p:txBody>
      </p:sp>
      <p:sp>
        <p:nvSpPr>
          <p:cNvPr id="520" name="Google Shape;520;p7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7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77"/>
          <p:cNvSpPr txBox="1"/>
          <p:nvPr/>
        </p:nvSpPr>
        <p:spPr>
          <a:xfrm>
            <a:off x="666550" y="1511738"/>
            <a:ext cx="4917600" cy="25743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1000"/>
              </a:spcAft>
              <a:buClr>
                <a:srgbClr val="000000"/>
              </a:buClr>
              <a:buSzPts val="1350"/>
              <a:buFont typeface="Arial"/>
              <a:buNone/>
            </a:pPr>
            <a:r>
              <a:rPr b="0" i="0" lang="es" sz="1350" u="none" cap="none" strike="noStrike">
                <a:solidFill>
                  <a:schemeClr val="accent2"/>
                </a:solidFill>
                <a:highlight>
                  <a:srgbClr val="FFFFFF"/>
                </a:highlight>
                <a:latin typeface="DM Sans"/>
                <a:ea typeface="DM Sans"/>
                <a:cs typeface="DM Sans"/>
                <a:sym typeface="DM Sans"/>
              </a:rPr>
              <a:t>Su empresa también recopila comentarios sobre las experiencias de sus clientes con la interacción del sitio web después de cada compra. La empresa quiere cuantificar la satisfacción del cliente proveniente de estas interacciones no calificadas para ayudar con futuras decisiones comerciales (por ejemplo, determinar qué tan bien se están desempeñando sus diversos agentes de servicio al cliente).</a:t>
            </a:r>
            <a:endParaRPr b="0" i="0" sz="1350" u="none" cap="none" strike="noStrike">
              <a:solidFill>
                <a:schemeClr val="dk1"/>
              </a:solidFill>
              <a:highlight>
                <a:schemeClr val="lt1"/>
              </a:highlight>
              <a:latin typeface="DM Sans"/>
              <a:ea typeface="DM Sans"/>
              <a:cs typeface="DM Sans"/>
              <a:sym typeface="DM Sans"/>
            </a:endParaRPr>
          </a:p>
        </p:txBody>
      </p:sp>
      <p:grpSp>
        <p:nvGrpSpPr>
          <p:cNvPr id="523" name="Google Shape;523;p77"/>
          <p:cNvGrpSpPr/>
          <p:nvPr/>
        </p:nvGrpSpPr>
        <p:grpSpPr>
          <a:xfrm>
            <a:off x="7811101" y="467998"/>
            <a:ext cx="738900" cy="738900"/>
            <a:chOff x="473351" y="619523"/>
            <a:chExt cx="738900" cy="738900"/>
          </a:xfrm>
        </p:grpSpPr>
        <p:sp>
          <p:nvSpPr>
            <p:cNvPr id="524" name="Google Shape;524;p7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5" name="Google Shape;525;p7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526" name="Google Shape;526;p77"/>
          <p:cNvPicPr preferRelativeResize="0"/>
          <p:nvPr/>
        </p:nvPicPr>
        <p:blipFill rotWithShape="1">
          <a:blip r:embed="rId4">
            <a:alphaModFix/>
          </a:blip>
          <a:srcRect b="0" l="0" r="0" t="0"/>
          <a:stretch/>
        </p:blipFill>
        <p:spPr>
          <a:xfrm>
            <a:off x="5702325" y="1206900"/>
            <a:ext cx="2872275" cy="2872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3"/>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3"/>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134" name="Google Shape;134;p33"/>
          <p:cNvSpPr/>
          <p:nvPr/>
        </p:nvSpPr>
        <p:spPr>
          <a:xfrm>
            <a:off x="1316769" y="2437925"/>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Introducción al procesamiento de Lenguaje Natural</a:t>
            </a:r>
            <a:endParaRPr sz="1200">
              <a:solidFill>
                <a:schemeClr val="lt1"/>
              </a:solidFill>
              <a:latin typeface="DM Sans"/>
              <a:ea typeface="DM Sans"/>
              <a:cs typeface="DM Sans"/>
              <a:sym typeface="DM Sans"/>
            </a:endParaRPr>
          </a:p>
        </p:txBody>
      </p:sp>
      <p:pic>
        <p:nvPicPr>
          <p:cNvPr id="135" name="Google Shape;135;p33"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136" name="Google Shape;136;p33"/>
          <p:cNvSpPr/>
          <p:nvPr/>
        </p:nvSpPr>
        <p:spPr>
          <a:xfrm>
            <a:off x="5763455" y="744363"/>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900">
                <a:solidFill>
                  <a:srgbClr val="222222"/>
                </a:solidFill>
                <a:latin typeface="DM Sans"/>
                <a:ea typeface="DM Sans"/>
                <a:cs typeface="DM Sans"/>
                <a:sym typeface="DM Sans"/>
              </a:rPr>
              <a:t>NLP y características</a:t>
            </a:r>
            <a:endParaRPr sz="900">
              <a:solidFill>
                <a:srgbClr val="222222"/>
              </a:solidFill>
              <a:latin typeface="DM Sans"/>
              <a:ea typeface="DM Sans"/>
              <a:cs typeface="DM Sans"/>
              <a:sym typeface="DM Sans"/>
            </a:endParaRPr>
          </a:p>
        </p:txBody>
      </p:sp>
      <p:sp>
        <p:nvSpPr>
          <p:cNvPr id="137" name="Google Shape;137;p33"/>
          <p:cNvSpPr/>
          <p:nvPr/>
        </p:nvSpPr>
        <p:spPr>
          <a:xfrm>
            <a:off x="5763455" y="134363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Bag of Words</a:t>
            </a:r>
            <a:endParaRPr sz="1000">
              <a:solidFill>
                <a:srgbClr val="222222"/>
              </a:solidFill>
              <a:latin typeface="DM Sans"/>
              <a:ea typeface="DM Sans"/>
              <a:cs typeface="DM Sans"/>
              <a:sym typeface="DM Sans"/>
            </a:endParaRPr>
          </a:p>
        </p:txBody>
      </p:sp>
      <p:sp>
        <p:nvSpPr>
          <p:cNvPr id="138" name="Google Shape;138;p33"/>
          <p:cNvSpPr/>
          <p:nvPr/>
        </p:nvSpPr>
        <p:spPr>
          <a:xfrm>
            <a:off x="5763455" y="1974676"/>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Intro NLTK, DTM y TF-IDF score</a:t>
            </a:r>
            <a:endParaRPr sz="1000">
              <a:solidFill>
                <a:srgbClr val="222222"/>
              </a:solidFill>
              <a:latin typeface="DM Sans"/>
              <a:ea typeface="DM Sans"/>
              <a:cs typeface="DM Sans"/>
              <a:sym typeface="DM Sans"/>
            </a:endParaRPr>
          </a:p>
        </p:txBody>
      </p:sp>
      <p:sp>
        <p:nvSpPr>
          <p:cNvPr id="139" name="Google Shape;139;p33"/>
          <p:cNvSpPr/>
          <p:nvPr/>
        </p:nvSpPr>
        <p:spPr>
          <a:xfrm>
            <a:off x="5763475" y="2602925"/>
            <a:ext cx="1399200" cy="30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Otras técnicas NLP</a:t>
            </a:r>
            <a:endParaRPr sz="1000">
              <a:solidFill>
                <a:srgbClr val="222222"/>
              </a:solidFill>
              <a:latin typeface="DM Sans"/>
              <a:ea typeface="DM Sans"/>
              <a:cs typeface="DM Sans"/>
              <a:sym typeface="DM Sans"/>
            </a:endParaRPr>
          </a:p>
        </p:txBody>
      </p:sp>
      <p:sp>
        <p:nvSpPr>
          <p:cNvPr id="140" name="Google Shape;140;p33"/>
          <p:cNvSpPr/>
          <p:nvPr/>
        </p:nvSpPr>
        <p:spPr>
          <a:xfrm>
            <a:off x="5763450" y="3250375"/>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Intro a spacy</a:t>
            </a:r>
            <a:endParaRPr sz="1100">
              <a:solidFill>
                <a:srgbClr val="222222"/>
              </a:solidFill>
              <a:latin typeface="DM Sans"/>
              <a:ea typeface="DM Sans"/>
              <a:cs typeface="DM Sans"/>
              <a:sym typeface="DM Sans"/>
            </a:endParaRPr>
          </a:p>
        </p:txBody>
      </p:sp>
      <p:sp>
        <p:nvSpPr>
          <p:cNvPr id="141" name="Google Shape;141;p33"/>
          <p:cNvSpPr/>
          <p:nvPr/>
        </p:nvSpPr>
        <p:spPr>
          <a:xfrm>
            <a:off x="5763450" y="3867804"/>
            <a:ext cx="1399200" cy="3711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Análisis de sentimiento</a:t>
            </a:r>
            <a:endParaRPr sz="1100">
              <a:solidFill>
                <a:srgbClr val="222222"/>
              </a:solidFill>
              <a:latin typeface="DM Sans"/>
              <a:ea typeface="DM Sans"/>
              <a:cs typeface="DM Sans"/>
              <a:sym typeface="DM Sans"/>
            </a:endParaRPr>
          </a:p>
        </p:txBody>
      </p:sp>
      <p:cxnSp>
        <p:nvCxnSpPr>
          <p:cNvPr id="142" name="Google Shape;142;p33"/>
          <p:cNvCxnSpPr>
            <a:stCxn id="134" idx="3"/>
            <a:endCxn id="136" idx="1"/>
          </p:cNvCxnSpPr>
          <p:nvPr/>
        </p:nvCxnSpPr>
        <p:spPr>
          <a:xfrm flipH="1" rot="10800000">
            <a:off x="2913669" y="879725"/>
            <a:ext cx="2849700" cy="18483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43" name="Google Shape;143;p33"/>
          <p:cNvCxnSpPr>
            <a:stCxn id="134" idx="3"/>
            <a:endCxn id="137" idx="1"/>
          </p:cNvCxnSpPr>
          <p:nvPr/>
        </p:nvCxnSpPr>
        <p:spPr>
          <a:xfrm flipH="1" rot="10800000">
            <a:off x="2913669" y="1478825"/>
            <a:ext cx="2849700" cy="12492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44" name="Google Shape;144;p33"/>
          <p:cNvCxnSpPr>
            <a:stCxn id="134" idx="3"/>
            <a:endCxn id="138" idx="1"/>
          </p:cNvCxnSpPr>
          <p:nvPr/>
        </p:nvCxnSpPr>
        <p:spPr>
          <a:xfrm flipH="1" rot="10800000">
            <a:off x="2913669" y="2110025"/>
            <a:ext cx="2849700" cy="6180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45" name="Google Shape;145;p33"/>
          <p:cNvCxnSpPr>
            <a:stCxn id="134" idx="3"/>
            <a:endCxn id="139" idx="1"/>
          </p:cNvCxnSpPr>
          <p:nvPr/>
        </p:nvCxnSpPr>
        <p:spPr>
          <a:xfrm>
            <a:off x="2913669" y="2728025"/>
            <a:ext cx="2849700" cy="252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46" name="Google Shape;146;p33"/>
          <p:cNvCxnSpPr>
            <a:stCxn id="134" idx="3"/>
            <a:endCxn id="140" idx="1"/>
          </p:cNvCxnSpPr>
          <p:nvPr/>
        </p:nvCxnSpPr>
        <p:spPr>
          <a:xfrm>
            <a:off x="2913669" y="2728025"/>
            <a:ext cx="2849700" cy="657600"/>
          </a:xfrm>
          <a:prstGeom prst="bentConnector3">
            <a:avLst>
              <a:gd fmla="val 50001" name="adj1"/>
            </a:avLst>
          </a:prstGeom>
          <a:noFill/>
          <a:ln cap="flat" cmpd="sng" w="9525">
            <a:solidFill>
              <a:srgbClr val="CCCCCC"/>
            </a:solidFill>
            <a:prstDash val="solid"/>
            <a:round/>
            <a:headEnd len="med" w="med" type="none"/>
            <a:tailEnd len="med" w="med" type="oval"/>
          </a:ln>
        </p:spPr>
      </p:cxnSp>
      <p:cxnSp>
        <p:nvCxnSpPr>
          <p:cNvPr id="147" name="Google Shape;147;p33"/>
          <p:cNvCxnSpPr>
            <a:stCxn id="134" idx="3"/>
            <a:endCxn id="141" idx="1"/>
          </p:cNvCxnSpPr>
          <p:nvPr/>
        </p:nvCxnSpPr>
        <p:spPr>
          <a:xfrm>
            <a:off x="2913669" y="2728025"/>
            <a:ext cx="2849700" cy="1325400"/>
          </a:xfrm>
          <a:prstGeom prst="bentConnector3">
            <a:avLst>
              <a:gd fmla="val 50001"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8"/>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Problema comercial</a:t>
            </a:r>
            <a:endParaRPr b="1" i="0" sz="4000" u="none" cap="none" strike="noStrike">
              <a:solidFill>
                <a:schemeClr val="dk1"/>
              </a:solidFill>
              <a:latin typeface="DM Sans"/>
              <a:ea typeface="DM Sans"/>
              <a:cs typeface="DM Sans"/>
              <a:sym typeface="DM Sans"/>
            </a:endParaRPr>
          </a:p>
        </p:txBody>
      </p:sp>
      <p:sp>
        <p:nvSpPr>
          <p:cNvPr id="532" name="Google Shape;532;p7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78"/>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78"/>
          <p:cNvSpPr txBox="1"/>
          <p:nvPr/>
        </p:nvSpPr>
        <p:spPr>
          <a:xfrm>
            <a:off x="568800" y="1422050"/>
            <a:ext cx="4917600" cy="1767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accent2"/>
                </a:solidFill>
                <a:highlight>
                  <a:srgbClr val="FFFFFF"/>
                </a:highlight>
                <a:latin typeface="DM Sans"/>
                <a:ea typeface="DM Sans"/>
                <a:cs typeface="DM Sans"/>
                <a:sym typeface="DM Sans"/>
              </a:rPr>
              <a:t>La pregunta problema para este caso particular tiene que ver con: </a:t>
            </a:r>
            <a:endParaRPr b="0" i="0" sz="1350" u="none" cap="none" strike="noStrike">
              <a:solidFill>
                <a:schemeClr val="accent2"/>
              </a:solidFill>
              <a:highlight>
                <a:srgbClr val="FFFFFF"/>
              </a:highlight>
              <a:latin typeface="DM Sans"/>
              <a:ea typeface="DM Sans"/>
              <a:cs typeface="DM Sans"/>
              <a:sym typeface="DM Sans"/>
            </a:endParaRPr>
          </a:p>
          <a:p>
            <a:pPr indent="0" lvl="0" marL="0" marR="0" rtl="0" algn="l">
              <a:lnSpc>
                <a:spcPct val="150000"/>
              </a:lnSpc>
              <a:spcBef>
                <a:spcPts val="1000"/>
              </a:spcBef>
              <a:spcAft>
                <a:spcPts val="1000"/>
              </a:spcAft>
              <a:buClr>
                <a:srgbClr val="000000"/>
              </a:buClr>
              <a:buSzPts val="1350"/>
              <a:buFont typeface="Arial"/>
              <a:buNone/>
            </a:pPr>
            <a:r>
              <a:rPr b="1" i="0" lang="es" sz="1350" u="none" cap="none" strike="noStrike">
                <a:solidFill>
                  <a:schemeClr val="accent2"/>
                </a:solidFill>
                <a:highlight>
                  <a:srgbClr val="FFFFFF"/>
                </a:highlight>
                <a:latin typeface="DM Sans"/>
                <a:ea typeface="DM Sans"/>
                <a:cs typeface="DM Sans"/>
                <a:sym typeface="DM Sans"/>
              </a:rPr>
              <a:t>¿Cómo construir modelos que puedan identificar el sentimiento (positivo o negativo) de cada una de estas interacciones no calificadas?.</a:t>
            </a:r>
            <a:endParaRPr b="1" i="0" sz="1350" u="none" cap="none" strike="noStrike">
              <a:solidFill>
                <a:schemeClr val="dk1"/>
              </a:solidFill>
              <a:highlight>
                <a:schemeClr val="lt1"/>
              </a:highlight>
              <a:latin typeface="DM Sans"/>
              <a:ea typeface="DM Sans"/>
              <a:cs typeface="DM Sans"/>
              <a:sym typeface="DM Sans"/>
            </a:endParaRPr>
          </a:p>
        </p:txBody>
      </p:sp>
      <p:grpSp>
        <p:nvGrpSpPr>
          <p:cNvPr id="535" name="Google Shape;535;p78"/>
          <p:cNvGrpSpPr/>
          <p:nvPr/>
        </p:nvGrpSpPr>
        <p:grpSpPr>
          <a:xfrm>
            <a:off x="7811101" y="467998"/>
            <a:ext cx="738900" cy="738900"/>
            <a:chOff x="473351" y="619523"/>
            <a:chExt cx="738900" cy="738900"/>
          </a:xfrm>
        </p:grpSpPr>
        <p:sp>
          <p:nvSpPr>
            <p:cNvPr id="536" name="Google Shape;536;p7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7" name="Google Shape;537;p7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538" name="Google Shape;538;p78"/>
          <p:cNvPicPr preferRelativeResize="0"/>
          <p:nvPr/>
        </p:nvPicPr>
        <p:blipFill rotWithShape="1">
          <a:blip r:embed="rId4">
            <a:alphaModFix/>
          </a:blip>
          <a:srcRect b="0" l="0" r="0" t="0"/>
          <a:stretch/>
        </p:blipFill>
        <p:spPr>
          <a:xfrm>
            <a:off x="5551575" y="1206900"/>
            <a:ext cx="2872275" cy="28722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9"/>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Contexto analitico</a:t>
            </a:r>
            <a:endParaRPr b="1" i="0" sz="4000" u="none" cap="none" strike="noStrike">
              <a:solidFill>
                <a:schemeClr val="dk1"/>
              </a:solidFill>
              <a:latin typeface="DM Sans"/>
              <a:ea typeface="DM Sans"/>
              <a:cs typeface="DM Sans"/>
              <a:sym typeface="DM Sans"/>
            </a:endParaRPr>
          </a:p>
        </p:txBody>
      </p:sp>
      <p:sp>
        <p:nvSpPr>
          <p:cNvPr id="544" name="Google Shape;544;p7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7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79"/>
          <p:cNvSpPr txBox="1"/>
          <p:nvPr/>
        </p:nvSpPr>
        <p:spPr>
          <a:xfrm>
            <a:off x="633975" y="1206900"/>
            <a:ext cx="4917600" cy="16392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1000"/>
              </a:spcAft>
              <a:buClr>
                <a:srgbClr val="000000"/>
              </a:buClr>
              <a:buSzPts val="1350"/>
              <a:buFont typeface="Arial"/>
              <a:buNone/>
            </a:pPr>
            <a:r>
              <a:rPr b="0" i="0" lang="es" sz="1350" u="none" cap="none" strike="noStrike">
                <a:solidFill>
                  <a:schemeClr val="accent2"/>
                </a:solidFill>
                <a:highlight>
                  <a:srgbClr val="FFFFFF"/>
                </a:highlight>
                <a:latin typeface="DM Sans"/>
                <a:ea typeface="DM Sans"/>
                <a:cs typeface="DM Sans"/>
                <a:sym typeface="DM Sans"/>
              </a:rPr>
              <a:t>Los datos son un conjunto de reseñas en formato de archivo CSV. Combinaremos lo que aprendimos sobre el procesamiento de texto y los modelos de clasificación para desarrollar algoritmos capaces de clasificar las interacciones por sentimiento.</a:t>
            </a:r>
            <a:endParaRPr b="1" i="0" sz="1350" u="none" cap="none" strike="noStrike">
              <a:solidFill>
                <a:schemeClr val="dk1"/>
              </a:solidFill>
              <a:highlight>
                <a:schemeClr val="lt1"/>
              </a:highlight>
              <a:latin typeface="DM Sans"/>
              <a:ea typeface="DM Sans"/>
              <a:cs typeface="DM Sans"/>
              <a:sym typeface="DM Sans"/>
            </a:endParaRPr>
          </a:p>
        </p:txBody>
      </p:sp>
      <p:grpSp>
        <p:nvGrpSpPr>
          <p:cNvPr id="547" name="Google Shape;547;p79"/>
          <p:cNvGrpSpPr/>
          <p:nvPr/>
        </p:nvGrpSpPr>
        <p:grpSpPr>
          <a:xfrm>
            <a:off x="7811101" y="467998"/>
            <a:ext cx="738900" cy="738900"/>
            <a:chOff x="473351" y="619523"/>
            <a:chExt cx="738900" cy="738900"/>
          </a:xfrm>
        </p:grpSpPr>
        <p:sp>
          <p:nvSpPr>
            <p:cNvPr id="548" name="Google Shape;548;p7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9" name="Google Shape;549;p7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550" name="Google Shape;550;p79"/>
          <p:cNvPicPr preferRelativeResize="0"/>
          <p:nvPr/>
        </p:nvPicPr>
        <p:blipFill rotWithShape="1">
          <a:blip r:embed="rId4">
            <a:alphaModFix/>
          </a:blip>
          <a:srcRect b="0" l="0" r="0" t="0"/>
          <a:stretch/>
        </p:blipFill>
        <p:spPr>
          <a:xfrm>
            <a:off x="5614300" y="1206900"/>
            <a:ext cx="2872275" cy="28722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0"/>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Contexto analitico</a:t>
            </a:r>
            <a:endParaRPr b="1" i="0" sz="4000" u="none" cap="none" strike="noStrike">
              <a:solidFill>
                <a:schemeClr val="dk1"/>
              </a:solidFill>
              <a:latin typeface="DM Sans"/>
              <a:ea typeface="DM Sans"/>
              <a:cs typeface="DM Sans"/>
              <a:sym typeface="DM Sans"/>
            </a:endParaRPr>
          </a:p>
        </p:txBody>
      </p:sp>
      <p:sp>
        <p:nvSpPr>
          <p:cNvPr id="556" name="Google Shape;556;p8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8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80"/>
          <p:cNvSpPr txBox="1"/>
          <p:nvPr/>
        </p:nvSpPr>
        <p:spPr>
          <a:xfrm>
            <a:off x="644825" y="1332938"/>
            <a:ext cx="4917600" cy="26202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0"/>
              </a:spcAft>
              <a:buClr>
                <a:srgbClr val="000000"/>
              </a:buClr>
              <a:buSzPts val="1350"/>
              <a:buFont typeface="Arial"/>
              <a:buNone/>
            </a:pPr>
            <a:r>
              <a:rPr b="0" i="0" lang="es" sz="1350" u="none" cap="none" strike="noStrike">
                <a:solidFill>
                  <a:schemeClr val="accent2"/>
                </a:solidFill>
                <a:highlight>
                  <a:srgbClr val="FFFFFF"/>
                </a:highlight>
                <a:latin typeface="DM Sans"/>
                <a:ea typeface="DM Sans"/>
                <a:cs typeface="DM Sans"/>
                <a:sym typeface="DM Sans"/>
              </a:rPr>
              <a:t>Las columnas del dataset son:</a:t>
            </a:r>
            <a:endParaRPr b="0" i="0" sz="1350" u="none" cap="none" strike="noStrike">
              <a:solidFill>
                <a:schemeClr val="accent2"/>
              </a:solidFill>
              <a:highlight>
                <a:srgbClr val="FFFFFF"/>
              </a:highlight>
              <a:latin typeface="DM Sans"/>
              <a:ea typeface="DM Sans"/>
              <a:cs typeface="DM Sans"/>
              <a:sym typeface="DM Sans"/>
            </a:endParaRPr>
          </a:p>
          <a:p>
            <a:pPr indent="-314325" lvl="0" marL="457200" marR="0" rtl="0" algn="l">
              <a:lnSpc>
                <a:spcPct val="115000"/>
              </a:lnSpc>
              <a:spcBef>
                <a:spcPts val="600"/>
              </a:spcBef>
              <a:spcAft>
                <a:spcPts val="0"/>
              </a:spcAft>
              <a:buClr>
                <a:srgbClr val="EA90FF"/>
              </a:buClr>
              <a:buSzPts val="1350"/>
              <a:buFont typeface="Roboto"/>
              <a:buChar char="✔"/>
            </a:pPr>
            <a:r>
              <a:rPr b="1" i="0" lang="es" sz="1350" u="none" cap="none" strike="noStrike">
                <a:solidFill>
                  <a:schemeClr val="accent2"/>
                </a:solidFill>
                <a:highlight>
                  <a:srgbClr val="FFFFFF"/>
                </a:highlight>
                <a:latin typeface="DM Sans"/>
                <a:ea typeface="DM Sans"/>
                <a:cs typeface="DM Sans"/>
                <a:sym typeface="DM Sans"/>
              </a:rPr>
              <a:t>ID</a:t>
            </a:r>
            <a:r>
              <a:rPr b="0" i="0" lang="es" sz="1350" u="none" cap="none" strike="noStrike">
                <a:solidFill>
                  <a:schemeClr val="accent2"/>
                </a:solidFill>
                <a:highlight>
                  <a:srgbClr val="FFFFFF"/>
                </a:highlight>
                <a:latin typeface="DM Sans"/>
                <a:ea typeface="DM Sans"/>
                <a:cs typeface="DM Sans"/>
                <a:sym typeface="DM Sans"/>
              </a:rPr>
              <a:t>: valor único para cada fila</a:t>
            </a:r>
            <a:endParaRPr b="0" i="0" sz="1350" u="none" cap="none" strike="noStrike">
              <a:solidFill>
                <a:schemeClr val="accent2"/>
              </a:solidFill>
              <a:highlight>
                <a:srgbClr val="FFFFFF"/>
              </a:highlight>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Roboto"/>
              <a:buChar char="✔"/>
            </a:pPr>
            <a:r>
              <a:rPr b="1" i="0" lang="es" sz="1350" u="none" cap="none" strike="noStrike">
                <a:solidFill>
                  <a:schemeClr val="accent2"/>
                </a:solidFill>
                <a:highlight>
                  <a:srgbClr val="FFFFFF"/>
                </a:highlight>
                <a:latin typeface="DM Sans"/>
                <a:ea typeface="DM Sans"/>
                <a:cs typeface="DM Sans"/>
                <a:sym typeface="DM Sans"/>
              </a:rPr>
              <a:t>ProductId</a:t>
            </a:r>
            <a:r>
              <a:rPr b="0" i="0" lang="es" sz="1350" u="none" cap="none" strike="noStrike">
                <a:solidFill>
                  <a:schemeClr val="accent2"/>
                </a:solidFill>
                <a:highlight>
                  <a:srgbClr val="FFFFFF"/>
                </a:highlight>
                <a:latin typeface="DM Sans"/>
                <a:ea typeface="DM Sans"/>
                <a:cs typeface="DM Sans"/>
                <a:sym typeface="DM Sans"/>
              </a:rPr>
              <a:t>: una referencia del producto sobre la reseña</a:t>
            </a:r>
            <a:endParaRPr b="0" i="0" sz="1350" u="none" cap="none" strike="noStrike">
              <a:solidFill>
                <a:schemeClr val="accent2"/>
              </a:solidFill>
              <a:highlight>
                <a:srgbClr val="FFFFFF"/>
              </a:highlight>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Roboto"/>
              <a:buChar char="✔"/>
            </a:pPr>
            <a:r>
              <a:rPr b="1" i="0" lang="es" sz="1350" u="none" cap="none" strike="noStrike">
                <a:solidFill>
                  <a:schemeClr val="accent2"/>
                </a:solidFill>
                <a:highlight>
                  <a:srgbClr val="FFFFFF"/>
                </a:highlight>
                <a:latin typeface="DM Sans"/>
                <a:ea typeface="DM Sans"/>
                <a:cs typeface="DM Sans"/>
                <a:sym typeface="DM Sans"/>
              </a:rPr>
              <a:t>UserId</a:t>
            </a:r>
            <a:r>
              <a:rPr b="0" i="0" lang="es" sz="1350" u="none" cap="none" strike="noStrike">
                <a:solidFill>
                  <a:schemeClr val="accent2"/>
                </a:solidFill>
                <a:highlight>
                  <a:srgbClr val="FFFFFF"/>
                </a:highlight>
                <a:latin typeface="DM Sans"/>
                <a:ea typeface="DM Sans"/>
                <a:cs typeface="DM Sans"/>
                <a:sym typeface="DM Sans"/>
              </a:rPr>
              <a:t>: una referencia del usuario que dejo el review</a:t>
            </a:r>
            <a:endParaRPr b="0" i="0" sz="1350" u="none" cap="none" strike="noStrike">
              <a:solidFill>
                <a:schemeClr val="accent2"/>
              </a:solidFill>
              <a:highlight>
                <a:srgbClr val="FFFFFF"/>
              </a:highlight>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Roboto"/>
              <a:buChar char="✔"/>
            </a:pPr>
            <a:r>
              <a:rPr b="1" i="0" lang="es" sz="1350" u="none" cap="none" strike="noStrike">
                <a:solidFill>
                  <a:schemeClr val="accent2"/>
                </a:solidFill>
                <a:highlight>
                  <a:srgbClr val="FFFFFF"/>
                </a:highlight>
                <a:latin typeface="DM Sans"/>
                <a:ea typeface="DM Sans"/>
                <a:cs typeface="DM Sans"/>
                <a:sym typeface="DM Sans"/>
              </a:rPr>
              <a:t>HelpfulnessNumerator</a:t>
            </a:r>
            <a:r>
              <a:rPr b="0" i="0" lang="es" sz="1350" u="none" cap="none" strike="noStrike">
                <a:solidFill>
                  <a:schemeClr val="accent2"/>
                </a:solidFill>
                <a:highlight>
                  <a:srgbClr val="FFFFFF"/>
                </a:highlight>
                <a:latin typeface="DM Sans"/>
                <a:ea typeface="DM Sans"/>
                <a:cs typeface="DM Sans"/>
                <a:sym typeface="DM Sans"/>
              </a:rPr>
              <a:t>: número de lectores que han indicado que la reseña ayuda o es interesante</a:t>
            </a:r>
            <a:endParaRPr b="0" i="0" sz="1350" u="none" cap="none" strike="noStrike">
              <a:solidFill>
                <a:schemeClr val="accent2"/>
              </a:solidFill>
              <a:highlight>
                <a:srgbClr val="FFFFFF"/>
              </a:highlight>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Roboto"/>
              <a:buChar char="✔"/>
            </a:pPr>
            <a:r>
              <a:rPr b="1" i="0" lang="es" sz="1350" u="none" cap="none" strike="noStrike">
                <a:solidFill>
                  <a:schemeClr val="accent2"/>
                </a:solidFill>
                <a:highlight>
                  <a:srgbClr val="FFFFFF"/>
                </a:highlight>
                <a:latin typeface="DM Sans"/>
                <a:ea typeface="DM Sans"/>
                <a:cs typeface="DM Sans"/>
                <a:sym typeface="DM Sans"/>
              </a:rPr>
              <a:t>HelpfulnessDenominator</a:t>
            </a:r>
            <a:r>
              <a:rPr b="0" i="0" lang="es" sz="1350" u="none" cap="none" strike="noStrike">
                <a:solidFill>
                  <a:schemeClr val="accent2"/>
                </a:solidFill>
                <a:highlight>
                  <a:srgbClr val="FFFFFF"/>
                </a:highlight>
                <a:latin typeface="DM Sans"/>
                <a:ea typeface="DM Sans"/>
                <a:cs typeface="DM Sans"/>
                <a:sym typeface="DM Sans"/>
              </a:rPr>
              <a:t>: número total de personas que han dado una indicación de si la reseña ha sido útil o no</a:t>
            </a:r>
            <a:endParaRPr b="0" i="0" sz="1350" u="none" cap="none" strike="noStrike">
              <a:solidFill>
                <a:schemeClr val="accent2"/>
              </a:solidFill>
              <a:highlight>
                <a:srgbClr val="FFFFFF"/>
              </a:highlight>
              <a:latin typeface="DM Sans"/>
              <a:ea typeface="DM Sans"/>
              <a:cs typeface="DM Sans"/>
              <a:sym typeface="DM Sans"/>
            </a:endParaRPr>
          </a:p>
        </p:txBody>
      </p:sp>
      <p:grpSp>
        <p:nvGrpSpPr>
          <p:cNvPr id="559" name="Google Shape;559;p80"/>
          <p:cNvGrpSpPr/>
          <p:nvPr/>
        </p:nvGrpSpPr>
        <p:grpSpPr>
          <a:xfrm>
            <a:off x="7811101" y="467998"/>
            <a:ext cx="738900" cy="738900"/>
            <a:chOff x="473351" y="619523"/>
            <a:chExt cx="738900" cy="738900"/>
          </a:xfrm>
        </p:grpSpPr>
        <p:sp>
          <p:nvSpPr>
            <p:cNvPr id="560" name="Google Shape;560;p8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1" name="Google Shape;561;p8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562" name="Google Shape;562;p80"/>
          <p:cNvPicPr preferRelativeResize="0"/>
          <p:nvPr/>
        </p:nvPicPr>
        <p:blipFill rotWithShape="1">
          <a:blip r:embed="rId4">
            <a:alphaModFix/>
          </a:blip>
          <a:srcRect b="0" l="0" r="0" t="0"/>
          <a:stretch/>
        </p:blipFill>
        <p:spPr>
          <a:xfrm>
            <a:off x="5614300" y="1206900"/>
            <a:ext cx="2872275" cy="28722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1"/>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Contexto analitico</a:t>
            </a:r>
            <a:endParaRPr b="1" i="0" sz="4000" u="none" cap="none" strike="noStrike">
              <a:solidFill>
                <a:schemeClr val="dk1"/>
              </a:solidFill>
              <a:latin typeface="DM Sans"/>
              <a:ea typeface="DM Sans"/>
              <a:cs typeface="DM Sans"/>
              <a:sym typeface="DM Sans"/>
            </a:endParaRPr>
          </a:p>
        </p:txBody>
      </p:sp>
      <p:sp>
        <p:nvSpPr>
          <p:cNvPr id="568" name="Google Shape;568;p8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8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81"/>
          <p:cNvSpPr txBox="1"/>
          <p:nvPr/>
        </p:nvSpPr>
        <p:spPr>
          <a:xfrm>
            <a:off x="665000" y="1412288"/>
            <a:ext cx="4917600" cy="2461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0"/>
              </a:spcAft>
              <a:buClr>
                <a:srgbClr val="000000"/>
              </a:buClr>
              <a:buSzPts val="1500"/>
              <a:buFont typeface="Arial"/>
              <a:buNone/>
            </a:pPr>
            <a:r>
              <a:rPr b="0" i="0" lang="es" sz="1500" u="none" cap="none" strike="noStrike">
                <a:solidFill>
                  <a:schemeClr val="accent2"/>
                </a:solidFill>
                <a:highlight>
                  <a:srgbClr val="FFFFFF"/>
                </a:highlight>
                <a:latin typeface="DM Sans"/>
                <a:ea typeface="DM Sans"/>
                <a:cs typeface="DM Sans"/>
                <a:sym typeface="DM Sans"/>
              </a:rPr>
              <a:t>Las columnas del dataset son:</a:t>
            </a:r>
            <a:endParaRPr b="0" i="0" sz="1500" u="none" cap="none" strike="noStrike">
              <a:solidFill>
                <a:schemeClr val="accent2"/>
              </a:solidFill>
              <a:highlight>
                <a:srgbClr val="FFFFFF"/>
              </a:highlight>
              <a:latin typeface="DM Sans"/>
              <a:ea typeface="DM Sans"/>
              <a:cs typeface="DM Sans"/>
              <a:sym typeface="DM Sans"/>
            </a:endParaRPr>
          </a:p>
          <a:p>
            <a:pPr indent="-323850" lvl="0" marL="457200" marR="0" rtl="0" algn="l">
              <a:lnSpc>
                <a:spcPct val="115000"/>
              </a:lnSpc>
              <a:spcBef>
                <a:spcPts val="600"/>
              </a:spcBef>
              <a:spcAft>
                <a:spcPts val="0"/>
              </a:spcAft>
              <a:buClr>
                <a:srgbClr val="EA90FF"/>
              </a:buClr>
              <a:buSzPts val="1500"/>
              <a:buFont typeface="Roboto"/>
              <a:buChar char="✔"/>
            </a:pPr>
            <a:r>
              <a:rPr b="1" i="0" lang="es" sz="1500" u="none" cap="none" strike="noStrike">
                <a:solidFill>
                  <a:schemeClr val="accent2"/>
                </a:solidFill>
                <a:highlight>
                  <a:srgbClr val="FFFFFF"/>
                </a:highlight>
                <a:latin typeface="DM Sans"/>
                <a:ea typeface="DM Sans"/>
                <a:cs typeface="DM Sans"/>
                <a:sym typeface="DM Sans"/>
              </a:rPr>
              <a:t>Score</a:t>
            </a:r>
            <a:r>
              <a:rPr b="0" i="0" lang="es" sz="1500" u="none" cap="none" strike="noStrike">
                <a:solidFill>
                  <a:schemeClr val="accent2"/>
                </a:solidFill>
                <a:highlight>
                  <a:srgbClr val="FFFFFF"/>
                </a:highlight>
                <a:latin typeface="DM Sans"/>
                <a:ea typeface="DM Sans"/>
                <a:cs typeface="DM Sans"/>
                <a:sym typeface="DM Sans"/>
              </a:rPr>
              <a:t>: rating (1-5)</a:t>
            </a:r>
            <a:endParaRPr b="0" i="0" sz="1500" u="none" cap="none" strike="noStrike">
              <a:solidFill>
                <a:schemeClr val="accent2"/>
              </a:solidFill>
              <a:highlight>
                <a:srgbClr val="FFFFFF"/>
              </a:highlight>
              <a:latin typeface="DM Sans"/>
              <a:ea typeface="DM Sans"/>
              <a:cs typeface="DM Sans"/>
              <a:sym typeface="DM Sans"/>
            </a:endParaRPr>
          </a:p>
          <a:p>
            <a:pPr indent="-323850" lvl="0" marL="457200" marR="0" rtl="0" algn="l">
              <a:lnSpc>
                <a:spcPct val="115000"/>
              </a:lnSpc>
              <a:spcBef>
                <a:spcPts val="0"/>
              </a:spcBef>
              <a:spcAft>
                <a:spcPts val="0"/>
              </a:spcAft>
              <a:buClr>
                <a:srgbClr val="EA90FF"/>
              </a:buClr>
              <a:buSzPts val="1500"/>
              <a:buFont typeface="Roboto"/>
              <a:buChar char="✔"/>
            </a:pPr>
            <a:r>
              <a:rPr b="1" i="0" lang="es" sz="1500" u="none" cap="none" strike="noStrike">
                <a:solidFill>
                  <a:schemeClr val="accent2"/>
                </a:solidFill>
                <a:highlight>
                  <a:srgbClr val="FFFFFF"/>
                </a:highlight>
                <a:latin typeface="DM Sans"/>
                <a:ea typeface="DM Sans"/>
                <a:cs typeface="DM Sans"/>
                <a:sym typeface="DM Sans"/>
              </a:rPr>
              <a:t>Time</a:t>
            </a:r>
            <a:r>
              <a:rPr b="0" i="0" lang="es" sz="1500" u="none" cap="none" strike="noStrike">
                <a:solidFill>
                  <a:schemeClr val="accent2"/>
                </a:solidFill>
                <a:highlight>
                  <a:srgbClr val="FFFFFF"/>
                </a:highlight>
                <a:latin typeface="DM Sans"/>
                <a:ea typeface="DM Sans"/>
                <a:cs typeface="DM Sans"/>
                <a:sym typeface="DM Sans"/>
              </a:rPr>
              <a:t>: fecha formato timestamp que indica cuando se creó la revisión</a:t>
            </a:r>
            <a:endParaRPr b="0" i="0" sz="1500" u="none" cap="none" strike="noStrike">
              <a:solidFill>
                <a:schemeClr val="accent2"/>
              </a:solidFill>
              <a:highlight>
                <a:srgbClr val="FFFFFF"/>
              </a:highlight>
              <a:latin typeface="DM Sans"/>
              <a:ea typeface="DM Sans"/>
              <a:cs typeface="DM Sans"/>
              <a:sym typeface="DM Sans"/>
            </a:endParaRPr>
          </a:p>
          <a:p>
            <a:pPr indent="-323850" lvl="0" marL="457200" marR="0" rtl="0" algn="l">
              <a:lnSpc>
                <a:spcPct val="115000"/>
              </a:lnSpc>
              <a:spcBef>
                <a:spcPts val="0"/>
              </a:spcBef>
              <a:spcAft>
                <a:spcPts val="0"/>
              </a:spcAft>
              <a:buClr>
                <a:srgbClr val="EA90FF"/>
              </a:buClr>
              <a:buSzPts val="1500"/>
              <a:buFont typeface="Roboto"/>
              <a:buChar char="✔"/>
            </a:pPr>
            <a:r>
              <a:rPr b="1" i="0" lang="es" sz="1500" u="none" cap="none" strike="noStrike">
                <a:solidFill>
                  <a:schemeClr val="accent2"/>
                </a:solidFill>
                <a:highlight>
                  <a:srgbClr val="FFFFFF"/>
                </a:highlight>
                <a:latin typeface="DM Sans"/>
                <a:ea typeface="DM Sans"/>
                <a:cs typeface="DM Sans"/>
                <a:sym typeface="DM Sans"/>
              </a:rPr>
              <a:t>Summary</a:t>
            </a:r>
            <a:r>
              <a:rPr b="0" i="0" lang="es" sz="1500" u="none" cap="none" strike="noStrike">
                <a:solidFill>
                  <a:schemeClr val="accent2"/>
                </a:solidFill>
                <a:highlight>
                  <a:srgbClr val="FFFFFF"/>
                </a:highlight>
                <a:latin typeface="DM Sans"/>
                <a:ea typeface="DM Sans"/>
                <a:cs typeface="DM Sans"/>
                <a:sym typeface="DM Sans"/>
              </a:rPr>
              <a:t>: El resumen escrito por el usuario de lo que trata la reseña</a:t>
            </a:r>
            <a:endParaRPr b="0" i="0" sz="1500" u="none" cap="none" strike="noStrike">
              <a:solidFill>
                <a:schemeClr val="accent2"/>
              </a:solidFill>
              <a:highlight>
                <a:srgbClr val="FFFFFF"/>
              </a:highlight>
              <a:latin typeface="DM Sans"/>
              <a:ea typeface="DM Sans"/>
              <a:cs typeface="DM Sans"/>
              <a:sym typeface="DM Sans"/>
            </a:endParaRPr>
          </a:p>
          <a:p>
            <a:pPr indent="-323850" lvl="0" marL="457200" marR="0" rtl="0" algn="l">
              <a:lnSpc>
                <a:spcPct val="115000"/>
              </a:lnSpc>
              <a:spcBef>
                <a:spcPts val="0"/>
              </a:spcBef>
              <a:spcAft>
                <a:spcPts val="0"/>
              </a:spcAft>
              <a:buClr>
                <a:srgbClr val="EA90FF"/>
              </a:buClr>
              <a:buSzPts val="1500"/>
              <a:buFont typeface="Roboto"/>
              <a:buChar char="✔"/>
            </a:pPr>
            <a:r>
              <a:rPr b="1" i="0" lang="es" sz="1500" u="none" cap="none" strike="noStrike">
                <a:solidFill>
                  <a:schemeClr val="accent2"/>
                </a:solidFill>
                <a:highlight>
                  <a:srgbClr val="FFFFFF"/>
                </a:highlight>
                <a:latin typeface="DM Sans"/>
                <a:ea typeface="DM Sans"/>
                <a:cs typeface="DM Sans"/>
                <a:sym typeface="DM Sans"/>
              </a:rPr>
              <a:t>Text</a:t>
            </a:r>
            <a:r>
              <a:rPr b="0" i="0" lang="es" sz="1500" u="none" cap="none" strike="noStrike">
                <a:solidFill>
                  <a:schemeClr val="accent2"/>
                </a:solidFill>
                <a:highlight>
                  <a:srgbClr val="FFFFFF"/>
                </a:highlight>
                <a:latin typeface="DM Sans"/>
                <a:ea typeface="DM Sans"/>
                <a:cs typeface="DM Sans"/>
                <a:sym typeface="DM Sans"/>
              </a:rPr>
              <a:t>: la revisión escrita por el usuario</a:t>
            </a:r>
            <a:endParaRPr b="0" i="0" sz="1500" u="none" cap="none" strike="noStrike">
              <a:solidFill>
                <a:schemeClr val="accent2"/>
              </a:solidFill>
              <a:highlight>
                <a:srgbClr val="FFFFFF"/>
              </a:highlight>
              <a:latin typeface="DM Sans"/>
              <a:ea typeface="DM Sans"/>
              <a:cs typeface="DM Sans"/>
              <a:sym typeface="DM Sans"/>
            </a:endParaRPr>
          </a:p>
          <a:p>
            <a:pPr indent="0" lvl="0" marL="0" marR="0" rtl="0" algn="l">
              <a:lnSpc>
                <a:spcPct val="150000"/>
              </a:lnSpc>
              <a:spcBef>
                <a:spcPts val="500"/>
              </a:spcBef>
              <a:spcAft>
                <a:spcPts val="1000"/>
              </a:spcAft>
              <a:buClr>
                <a:srgbClr val="000000"/>
              </a:buClr>
              <a:buSzPts val="1800"/>
              <a:buFont typeface="Arial"/>
              <a:buNone/>
            </a:pPr>
            <a:r>
              <a:t/>
            </a:r>
            <a:endParaRPr b="0" i="0" sz="1800" u="none" cap="none" strike="noStrike">
              <a:solidFill>
                <a:schemeClr val="accent2"/>
              </a:solidFill>
              <a:highlight>
                <a:srgbClr val="FFFFFF"/>
              </a:highlight>
              <a:latin typeface="DM Sans"/>
              <a:ea typeface="DM Sans"/>
              <a:cs typeface="DM Sans"/>
              <a:sym typeface="DM Sans"/>
            </a:endParaRPr>
          </a:p>
        </p:txBody>
      </p:sp>
      <p:grpSp>
        <p:nvGrpSpPr>
          <p:cNvPr id="571" name="Google Shape;571;p81"/>
          <p:cNvGrpSpPr/>
          <p:nvPr/>
        </p:nvGrpSpPr>
        <p:grpSpPr>
          <a:xfrm>
            <a:off x="7811101" y="467998"/>
            <a:ext cx="738900" cy="738900"/>
            <a:chOff x="473351" y="619523"/>
            <a:chExt cx="738900" cy="738900"/>
          </a:xfrm>
        </p:grpSpPr>
        <p:sp>
          <p:nvSpPr>
            <p:cNvPr id="572" name="Google Shape;572;p8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3" name="Google Shape;573;p8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574" name="Google Shape;574;p81"/>
          <p:cNvPicPr preferRelativeResize="0"/>
          <p:nvPr/>
        </p:nvPicPr>
        <p:blipFill rotWithShape="1">
          <a:blip r:embed="rId4">
            <a:alphaModFix/>
          </a:blip>
          <a:srcRect b="0" l="0" r="0" t="0"/>
          <a:stretch/>
        </p:blipFill>
        <p:spPr>
          <a:xfrm>
            <a:off x="5614300" y="1206900"/>
            <a:ext cx="2872275" cy="28722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2"/>
          <p:cNvSpPr txBox="1"/>
          <p:nvPr/>
        </p:nvSpPr>
        <p:spPr>
          <a:xfrm>
            <a:off x="473350" y="468000"/>
            <a:ext cx="6375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Análisis Descriptivo básico</a:t>
            </a:r>
            <a:endParaRPr b="1" i="0" sz="4000" u="none" cap="none" strike="noStrike">
              <a:solidFill>
                <a:schemeClr val="dk1"/>
              </a:solidFill>
              <a:latin typeface="DM Sans"/>
              <a:ea typeface="DM Sans"/>
              <a:cs typeface="DM Sans"/>
              <a:sym typeface="DM Sans"/>
            </a:endParaRPr>
          </a:p>
        </p:txBody>
      </p:sp>
      <p:sp>
        <p:nvSpPr>
          <p:cNvPr id="580" name="Google Shape;580;p8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82"/>
          <p:cNvSpPr txBox="1"/>
          <p:nvPr/>
        </p:nvSpPr>
        <p:spPr>
          <a:xfrm>
            <a:off x="510350" y="1641825"/>
            <a:ext cx="4917600" cy="10158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1000"/>
              </a:spcAft>
              <a:buClr>
                <a:srgbClr val="000000"/>
              </a:buClr>
              <a:buSzPts val="1350"/>
              <a:buFont typeface="Arial"/>
              <a:buNone/>
            </a:pPr>
            <a:r>
              <a:rPr b="0" i="0" lang="es" sz="1350" u="none" cap="none" strike="noStrike">
                <a:solidFill>
                  <a:schemeClr val="accent2"/>
                </a:solidFill>
                <a:highlight>
                  <a:srgbClr val="FFFFFF"/>
                </a:highlight>
                <a:latin typeface="DM Sans"/>
                <a:ea typeface="DM Sans"/>
                <a:cs typeface="DM Sans"/>
                <a:sym typeface="DM Sans"/>
              </a:rPr>
              <a:t>El número medio de palabras por revisión es 77. Por otro lado se observa que muchas revisiones son calificadas con scores 5 ó 4 y hay muy pocas entre 1 y 3</a:t>
            </a:r>
            <a:endParaRPr b="0" i="0" sz="1350" u="none" cap="none" strike="noStrike">
              <a:solidFill>
                <a:schemeClr val="accent2"/>
              </a:solidFill>
              <a:highlight>
                <a:srgbClr val="FFFFFF"/>
              </a:highlight>
              <a:latin typeface="DM Sans"/>
              <a:ea typeface="DM Sans"/>
              <a:cs typeface="DM Sans"/>
              <a:sym typeface="DM Sans"/>
            </a:endParaRPr>
          </a:p>
        </p:txBody>
      </p:sp>
      <p:grpSp>
        <p:nvGrpSpPr>
          <p:cNvPr id="582" name="Google Shape;582;p82"/>
          <p:cNvGrpSpPr/>
          <p:nvPr/>
        </p:nvGrpSpPr>
        <p:grpSpPr>
          <a:xfrm>
            <a:off x="7811101" y="467998"/>
            <a:ext cx="738900" cy="738900"/>
            <a:chOff x="473351" y="619523"/>
            <a:chExt cx="738900" cy="738900"/>
          </a:xfrm>
        </p:grpSpPr>
        <p:sp>
          <p:nvSpPr>
            <p:cNvPr id="583" name="Google Shape;583;p8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4" name="Google Shape;584;p8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585" name="Google Shape;585;p82"/>
          <p:cNvPicPr preferRelativeResize="0"/>
          <p:nvPr/>
        </p:nvPicPr>
        <p:blipFill rotWithShape="1">
          <a:blip r:embed="rId4">
            <a:alphaModFix/>
          </a:blip>
          <a:srcRect b="0" l="0" r="0" t="0"/>
          <a:stretch/>
        </p:blipFill>
        <p:spPr>
          <a:xfrm>
            <a:off x="5517150" y="1012800"/>
            <a:ext cx="3032850" cy="2134500"/>
          </a:xfrm>
          <a:prstGeom prst="rect">
            <a:avLst/>
          </a:prstGeom>
          <a:noFill/>
          <a:ln>
            <a:noFill/>
          </a:ln>
        </p:spPr>
      </p:pic>
      <p:pic>
        <p:nvPicPr>
          <p:cNvPr id="586" name="Google Shape;586;p82"/>
          <p:cNvPicPr preferRelativeResize="0"/>
          <p:nvPr/>
        </p:nvPicPr>
        <p:blipFill rotWithShape="1">
          <a:blip r:embed="rId5">
            <a:alphaModFix/>
          </a:blip>
          <a:srcRect b="0" l="0" r="0" t="0"/>
          <a:stretch/>
        </p:blipFill>
        <p:spPr>
          <a:xfrm>
            <a:off x="2924825" y="2485447"/>
            <a:ext cx="2637600" cy="1898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3"/>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Análisis Descriptivo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básico</a:t>
            </a:r>
            <a:endParaRPr b="1" i="0" sz="4000" u="none" cap="none" strike="noStrike">
              <a:solidFill>
                <a:schemeClr val="dk1"/>
              </a:solidFill>
              <a:latin typeface="DM Sans"/>
              <a:ea typeface="DM Sans"/>
              <a:cs typeface="DM Sans"/>
              <a:sym typeface="DM Sans"/>
            </a:endParaRPr>
          </a:p>
        </p:txBody>
      </p:sp>
      <p:sp>
        <p:nvSpPr>
          <p:cNvPr id="592" name="Google Shape;592;p8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83"/>
          <p:cNvSpPr txBox="1"/>
          <p:nvPr/>
        </p:nvSpPr>
        <p:spPr>
          <a:xfrm>
            <a:off x="671700" y="1890150"/>
            <a:ext cx="2754300" cy="16392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1000"/>
              </a:spcAft>
              <a:buClr>
                <a:srgbClr val="000000"/>
              </a:buClr>
              <a:buSzPts val="1350"/>
              <a:buFont typeface="Arial"/>
              <a:buNone/>
            </a:pPr>
            <a:r>
              <a:rPr b="0" i="0" lang="es" sz="1350" u="none" cap="none" strike="noStrike">
                <a:solidFill>
                  <a:schemeClr val="accent2"/>
                </a:solidFill>
                <a:highlight>
                  <a:srgbClr val="FFFFFF"/>
                </a:highlight>
                <a:latin typeface="DM Sans"/>
                <a:ea typeface="DM Sans"/>
                <a:cs typeface="DM Sans"/>
                <a:sym typeface="DM Sans"/>
              </a:rPr>
              <a:t>Al realizar el Wordcloud de las revisiones se puede ver que muchos reviews hablan sobre temas asociados a comida y palabras como good, love y best</a:t>
            </a:r>
            <a:endParaRPr b="0" i="0" sz="1350" u="none" cap="none" strike="noStrike">
              <a:solidFill>
                <a:schemeClr val="accent2"/>
              </a:solidFill>
              <a:highlight>
                <a:srgbClr val="FFFFFF"/>
              </a:highlight>
              <a:latin typeface="DM Sans"/>
              <a:ea typeface="DM Sans"/>
              <a:cs typeface="DM Sans"/>
              <a:sym typeface="DM Sans"/>
            </a:endParaRPr>
          </a:p>
        </p:txBody>
      </p:sp>
      <p:grpSp>
        <p:nvGrpSpPr>
          <p:cNvPr id="594" name="Google Shape;594;p83"/>
          <p:cNvGrpSpPr/>
          <p:nvPr/>
        </p:nvGrpSpPr>
        <p:grpSpPr>
          <a:xfrm>
            <a:off x="7811101" y="467998"/>
            <a:ext cx="738900" cy="738900"/>
            <a:chOff x="473351" y="619523"/>
            <a:chExt cx="738900" cy="738900"/>
          </a:xfrm>
        </p:grpSpPr>
        <p:sp>
          <p:nvSpPr>
            <p:cNvPr id="595" name="Google Shape;595;p8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6" name="Google Shape;596;p8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597" name="Google Shape;597;p83"/>
          <p:cNvPicPr preferRelativeResize="0"/>
          <p:nvPr/>
        </p:nvPicPr>
        <p:blipFill rotWithShape="1">
          <a:blip r:embed="rId4">
            <a:alphaModFix/>
          </a:blip>
          <a:srcRect b="0" l="0" r="0" t="0"/>
          <a:stretch/>
        </p:blipFill>
        <p:spPr>
          <a:xfrm>
            <a:off x="3562375" y="1448325"/>
            <a:ext cx="4796375" cy="2448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4"/>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Estandarización de reviews</a:t>
            </a:r>
            <a:endParaRPr b="1" i="0" sz="4000" u="none" cap="none" strike="noStrike">
              <a:solidFill>
                <a:schemeClr val="dk1"/>
              </a:solidFill>
              <a:latin typeface="DM Sans"/>
              <a:ea typeface="DM Sans"/>
              <a:cs typeface="DM Sans"/>
              <a:sym typeface="DM Sans"/>
            </a:endParaRPr>
          </a:p>
        </p:txBody>
      </p:sp>
      <p:sp>
        <p:nvSpPr>
          <p:cNvPr id="603" name="Google Shape;603;p8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84"/>
          <p:cNvSpPr txBox="1"/>
          <p:nvPr/>
        </p:nvSpPr>
        <p:spPr>
          <a:xfrm>
            <a:off x="624650" y="1358975"/>
            <a:ext cx="4917600" cy="25908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0"/>
              </a:spcAft>
              <a:buClr>
                <a:schemeClr val="dk1"/>
              </a:buClr>
              <a:buSzPts val="1100"/>
              <a:buFont typeface="Arial"/>
              <a:buNone/>
            </a:pPr>
            <a:r>
              <a:rPr b="0" i="0" lang="es" sz="1350" u="none" cap="none" strike="noStrike">
                <a:solidFill>
                  <a:schemeClr val="accent2"/>
                </a:solidFill>
                <a:highlight>
                  <a:srgbClr val="FFFFFF"/>
                </a:highlight>
                <a:latin typeface="DM Sans"/>
                <a:ea typeface="DM Sans"/>
                <a:cs typeface="DM Sans"/>
                <a:sym typeface="DM Sans"/>
              </a:rPr>
              <a:t>Para propósitos del análisis de sentimiento convertiremos todos los ratings en valores binarios con las siguientes reglas:</a:t>
            </a:r>
            <a:endParaRPr b="0" i="0" sz="1350" u="none" cap="none" strike="noStrike">
              <a:solidFill>
                <a:schemeClr val="accent2"/>
              </a:solidFill>
              <a:highlight>
                <a:srgbClr val="FFFFFF"/>
              </a:highlight>
              <a:latin typeface="DM Sans"/>
              <a:ea typeface="DM Sans"/>
              <a:cs typeface="DM Sans"/>
              <a:sym typeface="DM Sans"/>
            </a:endParaRPr>
          </a:p>
          <a:p>
            <a:pPr indent="-314325" lvl="0" marL="457200" marR="0" rtl="0" algn="l">
              <a:lnSpc>
                <a:spcPct val="115000"/>
              </a:lnSpc>
              <a:spcBef>
                <a:spcPts val="600"/>
              </a:spcBef>
              <a:spcAft>
                <a:spcPts val="0"/>
              </a:spcAft>
              <a:buClr>
                <a:srgbClr val="EA90FF"/>
              </a:buClr>
              <a:buSzPts val="1350"/>
              <a:buFont typeface="DM Sans"/>
              <a:buChar char="✔"/>
            </a:pPr>
            <a:r>
              <a:rPr b="0" i="0" lang="es" sz="1350" u="none" cap="none" strike="noStrike">
                <a:solidFill>
                  <a:schemeClr val="accent2"/>
                </a:solidFill>
                <a:highlight>
                  <a:srgbClr val="FFFFFF"/>
                </a:highlight>
                <a:latin typeface="DM Sans"/>
                <a:ea typeface="DM Sans"/>
                <a:cs typeface="DM Sans"/>
                <a:sym typeface="DM Sans"/>
              </a:rPr>
              <a:t>ratings de 4 ó 5 serán convertidos a 1 (positivo)</a:t>
            </a:r>
            <a:endParaRPr b="0" i="0" sz="1350" u="none" cap="none" strike="noStrike">
              <a:solidFill>
                <a:schemeClr val="accent2"/>
              </a:solidFill>
              <a:highlight>
                <a:srgbClr val="FFFFFF"/>
              </a:highlight>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b="0" i="0" lang="es" sz="1350" u="none" cap="none" strike="noStrike">
                <a:solidFill>
                  <a:schemeClr val="accent2"/>
                </a:solidFill>
                <a:highlight>
                  <a:srgbClr val="FFFFFF"/>
                </a:highlight>
                <a:latin typeface="DM Sans"/>
                <a:ea typeface="DM Sans"/>
                <a:cs typeface="DM Sans"/>
                <a:sym typeface="DM Sans"/>
              </a:rPr>
              <a:t>ratings de 1 ó 2 serán convertidos a 0 (negativo)</a:t>
            </a:r>
            <a:endParaRPr b="0" i="0" sz="1350" u="none" cap="none" strike="noStrike">
              <a:solidFill>
                <a:schemeClr val="accent2"/>
              </a:solidFill>
              <a:highlight>
                <a:srgbClr val="FFFFFF"/>
              </a:highlight>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b="0" i="0" lang="es" sz="1350" u="none" cap="none" strike="noStrike">
                <a:solidFill>
                  <a:schemeClr val="accent2"/>
                </a:solidFill>
                <a:highlight>
                  <a:srgbClr val="FFFFFF"/>
                </a:highlight>
                <a:latin typeface="DM Sans"/>
                <a:ea typeface="DM Sans"/>
                <a:cs typeface="DM Sans"/>
                <a:sym typeface="DM Sans"/>
              </a:rPr>
              <a:t>ratings de 3 serán removidos del análisis</a:t>
            </a:r>
            <a:endParaRPr b="0" i="0" sz="1350" u="none" cap="none" strike="noStrike">
              <a:solidFill>
                <a:schemeClr val="accent2"/>
              </a:solidFill>
              <a:highlight>
                <a:srgbClr val="FFFFFF"/>
              </a:highlight>
              <a:latin typeface="DM Sans"/>
              <a:ea typeface="DM Sans"/>
              <a:cs typeface="DM Sans"/>
              <a:sym typeface="DM Sans"/>
            </a:endParaRPr>
          </a:p>
          <a:p>
            <a:pPr indent="0" lvl="0" marL="0" marR="0" rtl="0" algn="l">
              <a:lnSpc>
                <a:spcPct val="150000"/>
              </a:lnSpc>
              <a:spcBef>
                <a:spcPts val="500"/>
              </a:spcBef>
              <a:spcAft>
                <a:spcPts val="1000"/>
              </a:spcAft>
              <a:buClr>
                <a:srgbClr val="000000"/>
              </a:buClr>
              <a:buSzPts val="1350"/>
              <a:buFont typeface="Arial"/>
              <a:buNone/>
            </a:pPr>
            <a:r>
              <a:rPr b="0" i="0" lang="es" sz="1350" u="none" cap="none" strike="noStrike">
                <a:solidFill>
                  <a:schemeClr val="accent2"/>
                </a:solidFill>
                <a:highlight>
                  <a:srgbClr val="FFFFFF"/>
                </a:highlight>
                <a:latin typeface="DM Sans"/>
                <a:ea typeface="DM Sans"/>
                <a:cs typeface="DM Sans"/>
                <a:sym typeface="DM Sans"/>
              </a:rPr>
              <a:t>Esto nos permite generar un problema de clasificación binario que es suficiente en este caso para resolver la pregunta problema </a:t>
            </a:r>
            <a:endParaRPr b="0" i="0" sz="1350" u="none" cap="none" strike="noStrike">
              <a:solidFill>
                <a:schemeClr val="accent2"/>
              </a:solidFill>
              <a:highlight>
                <a:srgbClr val="FFFFFF"/>
              </a:highlight>
              <a:latin typeface="DM Sans"/>
              <a:ea typeface="DM Sans"/>
              <a:cs typeface="DM Sans"/>
              <a:sym typeface="DM Sans"/>
            </a:endParaRPr>
          </a:p>
        </p:txBody>
      </p:sp>
      <p:grpSp>
        <p:nvGrpSpPr>
          <p:cNvPr id="605" name="Google Shape;605;p84"/>
          <p:cNvGrpSpPr/>
          <p:nvPr/>
        </p:nvGrpSpPr>
        <p:grpSpPr>
          <a:xfrm>
            <a:off x="7811101" y="467998"/>
            <a:ext cx="738900" cy="738900"/>
            <a:chOff x="473351" y="619523"/>
            <a:chExt cx="738900" cy="738900"/>
          </a:xfrm>
        </p:grpSpPr>
        <p:sp>
          <p:nvSpPr>
            <p:cNvPr id="606" name="Google Shape;606;p8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7" name="Google Shape;607;p8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608" name="Google Shape;608;p84"/>
          <p:cNvPicPr preferRelativeResize="0"/>
          <p:nvPr/>
        </p:nvPicPr>
        <p:blipFill rotWithShape="1">
          <a:blip r:embed="rId4">
            <a:alphaModFix/>
          </a:blip>
          <a:srcRect b="0" l="0" r="0" t="0"/>
          <a:stretch/>
        </p:blipFill>
        <p:spPr>
          <a:xfrm>
            <a:off x="5662475" y="1268700"/>
            <a:ext cx="2606100" cy="2606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5"/>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Estandarización de reviews</a:t>
            </a:r>
            <a:endParaRPr b="1" i="0" sz="4000" u="none" cap="none" strike="noStrike">
              <a:solidFill>
                <a:schemeClr val="dk1"/>
              </a:solidFill>
              <a:latin typeface="DM Sans"/>
              <a:ea typeface="DM Sans"/>
              <a:cs typeface="DM Sans"/>
              <a:sym typeface="DM Sans"/>
            </a:endParaRPr>
          </a:p>
        </p:txBody>
      </p:sp>
      <p:sp>
        <p:nvSpPr>
          <p:cNvPr id="614" name="Google Shape;614;p8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85"/>
          <p:cNvSpPr txBox="1"/>
          <p:nvPr/>
        </p:nvSpPr>
        <p:spPr>
          <a:xfrm>
            <a:off x="473350" y="1220550"/>
            <a:ext cx="4742100" cy="226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1000"/>
              </a:spcAft>
              <a:buClr>
                <a:srgbClr val="000000"/>
              </a:buClr>
              <a:buSzPts val="1350"/>
              <a:buFont typeface="Arial"/>
              <a:buNone/>
            </a:pPr>
            <a:r>
              <a:rPr b="0" i="0" lang="es" sz="1350" u="none" cap="none" strike="noStrike">
                <a:solidFill>
                  <a:schemeClr val="accent2"/>
                </a:solidFill>
                <a:highlight>
                  <a:srgbClr val="FFFFFF"/>
                </a:highlight>
                <a:latin typeface="DM Sans"/>
                <a:ea typeface="DM Sans"/>
                <a:cs typeface="DM Sans"/>
                <a:sym typeface="DM Sans"/>
              </a:rPr>
              <a:t>Luego de este proceso podemos ver que quedan muchos registros en la categoría “positio” y pocos en la categoría “negativo”. Esto en algunos casos puede generar problemas ya que estamos ante un desbalance marcado de las clases, para esto existen técnicas como el oversampling entre otras pero que no se tratan a detalle en este caso.</a:t>
            </a:r>
            <a:endParaRPr b="0" i="0" sz="1350" u="none" cap="none" strike="noStrike">
              <a:solidFill>
                <a:schemeClr val="accent2"/>
              </a:solidFill>
              <a:highlight>
                <a:srgbClr val="FFFFFF"/>
              </a:highlight>
              <a:latin typeface="DM Sans"/>
              <a:ea typeface="DM Sans"/>
              <a:cs typeface="DM Sans"/>
              <a:sym typeface="DM Sans"/>
            </a:endParaRPr>
          </a:p>
        </p:txBody>
      </p:sp>
      <p:grpSp>
        <p:nvGrpSpPr>
          <p:cNvPr id="616" name="Google Shape;616;p85"/>
          <p:cNvGrpSpPr/>
          <p:nvPr/>
        </p:nvGrpSpPr>
        <p:grpSpPr>
          <a:xfrm>
            <a:off x="7811101" y="467998"/>
            <a:ext cx="738900" cy="738900"/>
            <a:chOff x="473351" y="619523"/>
            <a:chExt cx="738900" cy="738900"/>
          </a:xfrm>
        </p:grpSpPr>
        <p:sp>
          <p:nvSpPr>
            <p:cNvPr id="617" name="Google Shape;617;p8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8" name="Google Shape;618;p8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619" name="Google Shape;619;p85"/>
          <p:cNvPicPr preferRelativeResize="0"/>
          <p:nvPr/>
        </p:nvPicPr>
        <p:blipFill rotWithShape="1">
          <a:blip r:embed="rId4">
            <a:alphaModFix/>
          </a:blip>
          <a:srcRect b="0" l="0" r="0" t="0"/>
          <a:stretch/>
        </p:blipFill>
        <p:spPr>
          <a:xfrm>
            <a:off x="5226125" y="1402075"/>
            <a:ext cx="3276775" cy="213055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6"/>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Preprocesamiento</a:t>
            </a:r>
            <a:endParaRPr b="1" i="0" sz="4000" u="none" cap="none" strike="noStrike">
              <a:solidFill>
                <a:schemeClr val="dk1"/>
              </a:solidFill>
              <a:latin typeface="DM Sans"/>
              <a:ea typeface="DM Sans"/>
              <a:cs typeface="DM Sans"/>
              <a:sym typeface="DM Sans"/>
            </a:endParaRPr>
          </a:p>
        </p:txBody>
      </p:sp>
      <p:sp>
        <p:nvSpPr>
          <p:cNvPr id="625" name="Google Shape;625;p8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86"/>
          <p:cNvSpPr txBox="1"/>
          <p:nvPr/>
        </p:nvSpPr>
        <p:spPr>
          <a:xfrm>
            <a:off x="473350" y="1388675"/>
            <a:ext cx="4742100" cy="19032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0"/>
              </a:spcAft>
              <a:buClr>
                <a:schemeClr val="dk1"/>
              </a:buClr>
              <a:buSzPts val="1100"/>
              <a:buFont typeface="Arial"/>
              <a:buNone/>
            </a:pPr>
            <a:r>
              <a:rPr b="0" i="0" lang="es" sz="1350" u="none" cap="none" strike="noStrike">
                <a:solidFill>
                  <a:schemeClr val="accent2"/>
                </a:solidFill>
                <a:highlight>
                  <a:srgbClr val="FFFFFF"/>
                </a:highlight>
                <a:latin typeface="DM Sans"/>
                <a:ea typeface="DM Sans"/>
                <a:cs typeface="DM Sans"/>
                <a:sym typeface="DM Sans"/>
              </a:rPr>
              <a:t>Recordemos que el preprocesamiento de texto y la normalización es crucial antes de desarrollar un modelo de NLP, algunos pasos importantes son:</a:t>
            </a:r>
            <a:endParaRPr b="0" i="0" sz="1350" u="none" cap="none" strike="noStrike">
              <a:solidFill>
                <a:schemeClr val="accent2"/>
              </a:solidFill>
              <a:highlight>
                <a:srgbClr val="FFFFFF"/>
              </a:highlight>
              <a:latin typeface="DM Sans"/>
              <a:ea typeface="DM Sans"/>
              <a:cs typeface="DM Sans"/>
              <a:sym typeface="DM Sans"/>
            </a:endParaRPr>
          </a:p>
          <a:p>
            <a:pPr indent="-314325" lvl="0" marL="457200" marR="0" rtl="0" algn="l">
              <a:lnSpc>
                <a:spcPct val="115000"/>
              </a:lnSpc>
              <a:spcBef>
                <a:spcPts val="600"/>
              </a:spcBef>
              <a:spcAft>
                <a:spcPts val="0"/>
              </a:spcAft>
              <a:buClr>
                <a:schemeClr val="accent2"/>
              </a:buClr>
              <a:buSzPts val="1350"/>
              <a:buFont typeface="DM Sans"/>
              <a:buAutoNum type="arabicPeriod"/>
            </a:pPr>
            <a:r>
              <a:rPr b="0" i="0" lang="es" sz="1350" u="none" cap="none" strike="noStrike">
                <a:solidFill>
                  <a:schemeClr val="accent2"/>
                </a:solidFill>
                <a:highlight>
                  <a:srgbClr val="FFFFFF"/>
                </a:highlight>
                <a:latin typeface="DM Sans"/>
                <a:ea typeface="DM Sans"/>
                <a:cs typeface="DM Sans"/>
                <a:sym typeface="DM Sans"/>
              </a:rPr>
              <a:t>Convertir palabras a minúsculas</a:t>
            </a:r>
            <a:endParaRPr b="0" i="0" sz="1350" u="none" cap="none" strike="noStrike">
              <a:solidFill>
                <a:schemeClr val="accent2"/>
              </a:solidFill>
              <a:highlight>
                <a:srgbClr val="FFFFFF"/>
              </a:highlight>
              <a:latin typeface="DM Sans"/>
              <a:ea typeface="DM Sans"/>
              <a:cs typeface="DM Sans"/>
              <a:sym typeface="DM Sans"/>
            </a:endParaRPr>
          </a:p>
          <a:p>
            <a:pPr indent="-314325" lvl="0" marL="457200" marR="0" rtl="0" algn="l">
              <a:lnSpc>
                <a:spcPct val="115000"/>
              </a:lnSpc>
              <a:spcBef>
                <a:spcPts val="0"/>
              </a:spcBef>
              <a:spcAft>
                <a:spcPts val="0"/>
              </a:spcAft>
              <a:buClr>
                <a:schemeClr val="accent2"/>
              </a:buClr>
              <a:buSzPts val="1350"/>
              <a:buFont typeface="DM Sans"/>
              <a:buAutoNum type="arabicPeriod"/>
            </a:pPr>
            <a:r>
              <a:rPr b="0" i="0" lang="es" sz="1350" u="none" cap="none" strike="noStrike">
                <a:solidFill>
                  <a:schemeClr val="accent2"/>
                </a:solidFill>
                <a:highlight>
                  <a:srgbClr val="FFFFFF"/>
                </a:highlight>
                <a:latin typeface="DM Sans"/>
                <a:ea typeface="DM Sans"/>
                <a:cs typeface="DM Sans"/>
                <a:sym typeface="DM Sans"/>
              </a:rPr>
              <a:t>Remover caracteres especiales</a:t>
            </a:r>
            <a:endParaRPr b="0" i="0" sz="1350" u="none" cap="none" strike="noStrike">
              <a:solidFill>
                <a:schemeClr val="accent2"/>
              </a:solidFill>
              <a:highlight>
                <a:srgbClr val="FFFFFF"/>
              </a:highlight>
              <a:latin typeface="DM Sans"/>
              <a:ea typeface="DM Sans"/>
              <a:cs typeface="DM Sans"/>
              <a:sym typeface="DM Sans"/>
            </a:endParaRPr>
          </a:p>
          <a:p>
            <a:pPr indent="-314325" lvl="0" marL="457200" marR="0" rtl="0" algn="l">
              <a:lnSpc>
                <a:spcPct val="115000"/>
              </a:lnSpc>
              <a:spcBef>
                <a:spcPts val="0"/>
              </a:spcBef>
              <a:spcAft>
                <a:spcPts val="0"/>
              </a:spcAft>
              <a:buClr>
                <a:schemeClr val="accent2"/>
              </a:buClr>
              <a:buSzPts val="1350"/>
              <a:buFont typeface="DM Sans"/>
              <a:buAutoNum type="arabicPeriod"/>
            </a:pPr>
            <a:r>
              <a:rPr b="0" i="0" lang="es" sz="1350" u="none" cap="none" strike="noStrike">
                <a:solidFill>
                  <a:schemeClr val="accent2"/>
                </a:solidFill>
                <a:highlight>
                  <a:srgbClr val="FFFFFF"/>
                </a:highlight>
                <a:latin typeface="DM Sans"/>
                <a:ea typeface="DM Sans"/>
                <a:cs typeface="DM Sans"/>
                <a:sym typeface="DM Sans"/>
              </a:rPr>
              <a:t>Remover stopwords y palabras de alta frecuencia</a:t>
            </a:r>
            <a:endParaRPr b="0" i="0" sz="1350" u="none" cap="none" strike="noStrike">
              <a:solidFill>
                <a:schemeClr val="accent2"/>
              </a:solidFill>
              <a:highlight>
                <a:srgbClr val="FFFFFF"/>
              </a:highlight>
              <a:latin typeface="DM Sans"/>
              <a:ea typeface="DM Sans"/>
              <a:cs typeface="DM Sans"/>
              <a:sym typeface="DM Sans"/>
            </a:endParaRPr>
          </a:p>
          <a:p>
            <a:pPr indent="-314325" lvl="0" marL="457200" marR="0" rtl="0" algn="l">
              <a:lnSpc>
                <a:spcPct val="115000"/>
              </a:lnSpc>
              <a:spcBef>
                <a:spcPts val="0"/>
              </a:spcBef>
              <a:spcAft>
                <a:spcPts val="0"/>
              </a:spcAft>
              <a:buClr>
                <a:schemeClr val="accent2"/>
              </a:buClr>
              <a:buSzPts val="1350"/>
              <a:buFont typeface="DM Sans"/>
              <a:buAutoNum type="arabicPeriod"/>
            </a:pPr>
            <a:r>
              <a:rPr b="0" i="0" lang="es" sz="1350" u="none" cap="none" strike="noStrike">
                <a:solidFill>
                  <a:schemeClr val="accent2"/>
                </a:solidFill>
                <a:highlight>
                  <a:srgbClr val="FFFFFF"/>
                </a:highlight>
                <a:latin typeface="DM Sans"/>
                <a:ea typeface="DM Sans"/>
                <a:cs typeface="DM Sans"/>
                <a:sym typeface="DM Sans"/>
              </a:rPr>
              <a:t>Stemming y lematización</a:t>
            </a:r>
            <a:endParaRPr b="0" i="0" sz="1350" u="none" cap="none" strike="noStrike">
              <a:solidFill>
                <a:schemeClr val="accent2"/>
              </a:solidFill>
              <a:highlight>
                <a:srgbClr val="FFFFFF"/>
              </a:highlight>
              <a:latin typeface="DM Sans"/>
              <a:ea typeface="DM Sans"/>
              <a:cs typeface="DM Sans"/>
              <a:sym typeface="DM Sans"/>
            </a:endParaRPr>
          </a:p>
        </p:txBody>
      </p:sp>
      <p:grpSp>
        <p:nvGrpSpPr>
          <p:cNvPr id="627" name="Google Shape;627;p86"/>
          <p:cNvGrpSpPr/>
          <p:nvPr/>
        </p:nvGrpSpPr>
        <p:grpSpPr>
          <a:xfrm>
            <a:off x="7811101" y="467998"/>
            <a:ext cx="738900" cy="738900"/>
            <a:chOff x="473351" y="619523"/>
            <a:chExt cx="738900" cy="738900"/>
          </a:xfrm>
        </p:grpSpPr>
        <p:sp>
          <p:nvSpPr>
            <p:cNvPr id="628" name="Google Shape;628;p8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9" name="Google Shape;629;p8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630" name="Google Shape;630;p86"/>
          <p:cNvPicPr preferRelativeResize="0"/>
          <p:nvPr/>
        </p:nvPicPr>
        <p:blipFill rotWithShape="1">
          <a:blip r:embed="rId4">
            <a:alphaModFix/>
          </a:blip>
          <a:srcRect b="0" l="0" r="0" t="0"/>
          <a:stretch/>
        </p:blipFill>
        <p:spPr>
          <a:xfrm>
            <a:off x="5563325" y="1135613"/>
            <a:ext cx="2872275" cy="28722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7"/>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Preprocesamiento</a:t>
            </a:r>
            <a:endParaRPr b="1" i="0" sz="4000" u="none" cap="none" strike="noStrike">
              <a:solidFill>
                <a:schemeClr val="dk1"/>
              </a:solidFill>
              <a:latin typeface="DM Sans"/>
              <a:ea typeface="DM Sans"/>
              <a:cs typeface="DM Sans"/>
              <a:sym typeface="DM Sans"/>
            </a:endParaRPr>
          </a:p>
        </p:txBody>
      </p:sp>
      <p:sp>
        <p:nvSpPr>
          <p:cNvPr id="636" name="Google Shape;636;p8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87"/>
          <p:cNvSpPr txBox="1"/>
          <p:nvPr/>
        </p:nvSpPr>
        <p:spPr>
          <a:xfrm>
            <a:off x="538500" y="1566225"/>
            <a:ext cx="4913400" cy="12633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0"/>
              </a:spcAft>
              <a:buClr>
                <a:srgbClr val="000000"/>
              </a:buClr>
              <a:buSzPts val="1350"/>
              <a:buFont typeface="Arial"/>
              <a:buNone/>
            </a:pPr>
            <a:r>
              <a:rPr b="1" i="0" lang="es" sz="1350" u="none" cap="none" strike="noStrike">
                <a:solidFill>
                  <a:schemeClr val="accent2"/>
                </a:solidFill>
                <a:highlight>
                  <a:srgbClr val="FFFFFF"/>
                </a:highlight>
                <a:latin typeface="DM Sans"/>
                <a:ea typeface="DM Sans"/>
                <a:cs typeface="DM Sans"/>
                <a:sym typeface="DM Sans"/>
              </a:rPr>
              <a:t>¿Es la eliminación de caracteres especiales incluso una buena idea?</a:t>
            </a:r>
            <a:endParaRPr b="1" i="0" sz="1350" u="none" cap="none" strike="noStrike">
              <a:solidFill>
                <a:schemeClr val="accent2"/>
              </a:solidFill>
              <a:highlight>
                <a:srgbClr val="FFFFFF"/>
              </a:highlight>
              <a:latin typeface="DM Sans"/>
              <a:ea typeface="DM Sans"/>
              <a:cs typeface="DM Sans"/>
              <a:sym typeface="DM Sans"/>
            </a:endParaRPr>
          </a:p>
          <a:p>
            <a:pPr indent="0" lvl="0" marL="0" marR="0" rtl="0" algn="l">
              <a:lnSpc>
                <a:spcPct val="115000"/>
              </a:lnSpc>
              <a:spcBef>
                <a:spcPts val="1200"/>
              </a:spcBef>
              <a:spcAft>
                <a:spcPts val="1200"/>
              </a:spcAft>
              <a:buClr>
                <a:srgbClr val="000000"/>
              </a:buClr>
              <a:buSzPts val="1350"/>
              <a:buFont typeface="Arial"/>
              <a:buNone/>
            </a:pPr>
            <a:r>
              <a:rPr b="1" i="0" lang="es" sz="1350" u="none" cap="none" strike="noStrike">
                <a:solidFill>
                  <a:schemeClr val="accent2"/>
                </a:solidFill>
                <a:highlight>
                  <a:srgbClr val="FFFFFF"/>
                </a:highlight>
                <a:latin typeface="DM Sans"/>
                <a:ea typeface="DM Sans"/>
                <a:cs typeface="DM Sans"/>
                <a:sym typeface="DM Sans"/>
              </a:rPr>
              <a:t> ¿Cuáles son algunos ejemplos de caracteres que probablemente sería seguro eliminar y cuáles no?</a:t>
            </a:r>
            <a:endParaRPr b="1" i="0" sz="1350" u="none" cap="none" strike="noStrike">
              <a:solidFill>
                <a:schemeClr val="accent2"/>
              </a:solidFill>
              <a:highlight>
                <a:srgbClr val="FFFFFF"/>
              </a:highlight>
              <a:latin typeface="DM Sans"/>
              <a:ea typeface="DM Sans"/>
              <a:cs typeface="DM Sans"/>
              <a:sym typeface="DM Sans"/>
            </a:endParaRPr>
          </a:p>
        </p:txBody>
      </p:sp>
      <p:grpSp>
        <p:nvGrpSpPr>
          <p:cNvPr id="638" name="Google Shape;638;p87"/>
          <p:cNvGrpSpPr/>
          <p:nvPr/>
        </p:nvGrpSpPr>
        <p:grpSpPr>
          <a:xfrm>
            <a:off x="7811101" y="467998"/>
            <a:ext cx="738900" cy="738900"/>
            <a:chOff x="473351" y="619523"/>
            <a:chExt cx="738900" cy="738900"/>
          </a:xfrm>
        </p:grpSpPr>
        <p:sp>
          <p:nvSpPr>
            <p:cNvPr id="639" name="Google Shape;639;p8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0" name="Google Shape;640;p8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641" name="Google Shape;641;p87"/>
          <p:cNvPicPr preferRelativeResize="0"/>
          <p:nvPr/>
        </p:nvPicPr>
        <p:blipFill rotWithShape="1">
          <a:blip r:embed="rId4">
            <a:alphaModFix/>
          </a:blip>
          <a:srcRect b="0" l="0" r="0" t="0"/>
          <a:stretch/>
        </p:blipFill>
        <p:spPr>
          <a:xfrm>
            <a:off x="5563325" y="1135613"/>
            <a:ext cx="2872275" cy="2872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4"/>
          <p:cNvSpPr txBox="1"/>
          <p:nvPr/>
        </p:nvSpPr>
        <p:spPr>
          <a:xfrm>
            <a:off x="1022175" y="2202300"/>
            <a:ext cx="6993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Introducción a NLTK</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8"/>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Preprocesamiento</a:t>
            </a:r>
            <a:endParaRPr b="1" i="0" sz="4000" u="none" cap="none" strike="noStrike">
              <a:solidFill>
                <a:schemeClr val="dk1"/>
              </a:solidFill>
              <a:latin typeface="DM Sans"/>
              <a:ea typeface="DM Sans"/>
              <a:cs typeface="DM Sans"/>
              <a:sym typeface="DM Sans"/>
            </a:endParaRPr>
          </a:p>
        </p:txBody>
      </p:sp>
      <p:sp>
        <p:nvSpPr>
          <p:cNvPr id="647" name="Google Shape;647;p8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88"/>
          <p:cNvSpPr txBox="1"/>
          <p:nvPr/>
        </p:nvSpPr>
        <p:spPr>
          <a:xfrm>
            <a:off x="577800" y="1419613"/>
            <a:ext cx="4913400" cy="23043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500"/>
              </a:spcAft>
              <a:buClr>
                <a:srgbClr val="000000"/>
              </a:buClr>
              <a:buSzPts val="1350"/>
              <a:buFont typeface="Arial"/>
              <a:buNone/>
            </a:pPr>
            <a:r>
              <a:rPr b="0" i="0" lang="es" sz="1350" u="none" cap="none" strike="noStrike">
                <a:solidFill>
                  <a:schemeClr val="accent2"/>
                </a:solidFill>
                <a:highlight>
                  <a:srgbClr val="FFFFFF"/>
                </a:highlight>
                <a:latin typeface="DM Sans"/>
                <a:ea typeface="DM Sans"/>
                <a:cs typeface="DM Sans"/>
                <a:sym typeface="DM Sans"/>
              </a:rPr>
              <a:t>Eliminar caracteres especiales es una decisión </a:t>
            </a:r>
            <a:r>
              <a:rPr b="1" i="0" lang="es" sz="1350" u="none" cap="none" strike="noStrike">
                <a:solidFill>
                  <a:schemeClr val="accent2"/>
                </a:solidFill>
                <a:highlight>
                  <a:srgbClr val="FFFFFF"/>
                </a:highlight>
                <a:latin typeface="DM Sans"/>
                <a:ea typeface="DM Sans"/>
                <a:cs typeface="DM Sans"/>
                <a:sym typeface="DM Sans"/>
              </a:rPr>
              <a:t>subjetiva</a:t>
            </a:r>
            <a:r>
              <a:rPr b="0" i="0" lang="es" sz="1350" u="none" cap="none" strike="noStrike">
                <a:solidFill>
                  <a:schemeClr val="accent2"/>
                </a:solidFill>
                <a:highlight>
                  <a:srgbClr val="FFFFFF"/>
                </a:highlight>
                <a:latin typeface="DM Sans"/>
                <a:ea typeface="DM Sans"/>
                <a:cs typeface="DM Sans"/>
                <a:sym typeface="DM Sans"/>
              </a:rPr>
              <a:t>, especialmente en casos como este. Las personas a menudo usan caracteres especiales para expresar sus emociones y pueden dejar una reseña como "¡¡¡Este producto es el peor!!!", mientras que una reseña positiva podría ser "Este producto es el mejor". ¡Me encantó!' Aquí, la presencia de signos de exclamación indica claramente algo sobre el sentimiento subyacente, por lo que eliminarlos puede no ser una buena idea.</a:t>
            </a:r>
            <a:endParaRPr b="1" i="0" sz="1350" u="none" cap="none" strike="noStrike">
              <a:solidFill>
                <a:schemeClr val="accent2"/>
              </a:solidFill>
              <a:highlight>
                <a:srgbClr val="FFFFFF"/>
              </a:highlight>
              <a:latin typeface="DM Sans"/>
              <a:ea typeface="DM Sans"/>
              <a:cs typeface="DM Sans"/>
              <a:sym typeface="DM Sans"/>
            </a:endParaRPr>
          </a:p>
        </p:txBody>
      </p:sp>
      <p:grpSp>
        <p:nvGrpSpPr>
          <p:cNvPr id="649" name="Google Shape;649;p88"/>
          <p:cNvGrpSpPr/>
          <p:nvPr/>
        </p:nvGrpSpPr>
        <p:grpSpPr>
          <a:xfrm>
            <a:off x="7811101" y="467998"/>
            <a:ext cx="738900" cy="738900"/>
            <a:chOff x="473351" y="619523"/>
            <a:chExt cx="738900" cy="738900"/>
          </a:xfrm>
        </p:grpSpPr>
        <p:sp>
          <p:nvSpPr>
            <p:cNvPr id="650" name="Google Shape;650;p8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1" name="Google Shape;651;p8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652" name="Google Shape;652;p88"/>
          <p:cNvPicPr preferRelativeResize="0"/>
          <p:nvPr/>
        </p:nvPicPr>
        <p:blipFill rotWithShape="1">
          <a:blip r:embed="rId4">
            <a:alphaModFix/>
          </a:blip>
          <a:srcRect b="0" l="0" r="0" t="0"/>
          <a:stretch/>
        </p:blipFill>
        <p:spPr>
          <a:xfrm>
            <a:off x="5563325" y="1135613"/>
            <a:ext cx="2872275" cy="28722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89"/>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Preprocesamiento</a:t>
            </a:r>
            <a:endParaRPr b="1" i="0" sz="4000" u="none" cap="none" strike="noStrike">
              <a:solidFill>
                <a:schemeClr val="dk1"/>
              </a:solidFill>
              <a:latin typeface="DM Sans"/>
              <a:ea typeface="DM Sans"/>
              <a:cs typeface="DM Sans"/>
              <a:sym typeface="DM Sans"/>
            </a:endParaRPr>
          </a:p>
        </p:txBody>
      </p:sp>
      <p:sp>
        <p:nvSpPr>
          <p:cNvPr id="658" name="Google Shape;658;p8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89"/>
          <p:cNvSpPr txBox="1"/>
          <p:nvPr/>
        </p:nvSpPr>
        <p:spPr>
          <a:xfrm>
            <a:off x="550900" y="1538875"/>
            <a:ext cx="4913400" cy="19032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0"/>
              </a:spcAft>
              <a:buClr>
                <a:srgbClr val="000000"/>
              </a:buClr>
              <a:buSzPts val="1350"/>
              <a:buFont typeface="Arial"/>
              <a:buNone/>
            </a:pPr>
            <a:r>
              <a:rPr b="0" i="0" lang="es" sz="1350" u="none" cap="none" strike="noStrike">
                <a:solidFill>
                  <a:schemeClr val="accent2"/>
                </a:solidFill>
                <a:highlight>
                  <a:srgbClr val="FFFFFF"/>
                </a:highlight>
                <a:latin typeface="DM Sans"/>
                <a:ea typeface="DM Sans"/>
                <a:cs typeface="DM Sans"/>
                <a:sym typeface="DM Sans"/>
              </a:rPr>
              <a:t>Por otro lado, eliminar la puntuación sin carga emocional, como las comas, los puntos y el punto y coma, probablemente sea seguro.</a:t>
            </a:r>
            <a:endParaRPr b="0" i="0" sz="1350" u="none" cap="none" strike="noStrike">
              <a:solidFill>
                <a:schemeClr val="accent2"/>
              </a:solidFill>
              <a:highlight>
                <a:srgbClr val="FFFFFF"/>
              </a:highlight>
              <a:latin typeface="DM Sans"/>
              <a:ea typeface="DM Sans"/>
              <a:cs typeface="DM Sans"/>
              <a:sym typeface="DM Sans"/>
            </a:endParaRPr>
          </a:p>
          <a:p>
            <a:pPr indent="0" lvl="0" marL="0" marR="0" rtl="0" algn="l">
              <a:lnSpc>
                <a:spcPct val="115000"/>
              </a:lnSpc>
              <a:spcBef>
                <a:spcPts val="600"/>
              </a:spcBef>
              <a:spcAft>
                <a:spcPts val="500"/>
              </a:spcAft>
              <a:buClr>
                <a:srgbClr val="000000"/>
              </a:buClr>
              <a:buSzPts val="1350"/>
              <a:buFont typeface="Arial"/>
              <a:buNone/>
            </a:pPr>
            <a:r>
              <a:rPr b="0" i="0" lang="es" sz="1350" u="none" cap="none" strike="noStrike">
                <a:solidFill>
                  <a:schemeClr val="accent2"/>
                </a:solidFill>
                <a:highlight>
                  <a:srgbClr val="FFFFFF"/>
                </a:highlight>
                <a:latin typeface="DM Sans"/>
                <a:ea typeface="DM Sans"/>
                <a:cs typeface="DM Sans"/>
                <a:sym typeface="DM Sans"/>
              </a:rPr>
              <a:t>En aras de la simplicidad, procederemos eliminando todos los caracteres especiales; sin embargo, vale la pena tener en cuenta que esto es algo para revisar dependiendo de los resultados que obtengamos más adelante</a:t>
            </a:r>
            <a:endParaRPr b="0" i="0" sz="1350" u="none" cap="none" strike="noStrike">
              <a:solidFill>
                <a:schemeClr val="accent2"/>
              </a:solidFill>
              <a:highlight>
                <a:srgbClr val="FFFFFF"/>
              </a:highlight>
              <a:latin typeface="DM Sans"/>
              <a:ea typeface="DM Sans"/>
              <a:cs typeface="DM Sans"/>
              <a:sym typeface="DM Sans"/>
            </a:endParaRPr>
          </a:p>
        </p:txBody>
      </p:sp>
      <p:grpSp>
        <p:nvGrpSpPr>
          <p:cNvPr id="660" name="Google Shape;660;p89"/>
          <p:cNvGrpSpPr/>
          <p:nvPr/>
        </p:nvGrpSpPr>
        <p:grpSpPr>
          <a:xfrm>
            <a:off x="7811101" y="467998"/>
            <a:ext cx="738900" cy="738900"/>
            <a:chOff x="473351" y="619523"/>
            <a:chExt cx="738900" cy="738900"/>
          </a:xfrm>
        </p:grpSpPr>
        <p:sp>
          <p:nvSpPr>
            <p:cNvPr id="661" name="Google Shape;661;p8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8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663" name="Google Shape;663;p89"/>
          <p:cNvPicPr preferRelativeResize="0"/>
          <p:nvPr/>
        </p:nvPicPr>
        <p:blipFill rotWithShape="1">
          <a:blip r:embed="rId4">
            <a:alphaModFix/>
          </a:blip>
          <a:srcRect b="0" l="0" r="0" t="0"/>
          <a:stretch/>
        </p:blipFill>
        <p:spPr>
          <a:xfrm>
            <a:off x="5563325" y="1135613"/>
            <a:ext cx="2872275" cy="28722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0"/>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Algunos insights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importantes</a:t>
            </a:r>
            <a:endParaRPr b="1" i="0" sz="4000" u="none" cap="none" strike="noStrike">
              <a:solidFill>
                <a:schemeClr val="dk1"/>
              </a:solidFill>
              <a:latin typeface="DM Sans"/>
              <a:ea typeface="DM Sans"/>
              <a:cs typeface="DM Sans"/>
              <a:sym typeface="DM Sans"/>
            </a:endParaRPr>
          </a:p>
        </p:txBody>
      </p:sp>
      <p:sp>
        <p:nvSpPr>
          <p:cNvPr id="669" name="Google Shape;669;p9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90"/>
          <p:cNvSpPr txBox="1"/>
          <p:nvPr/>
        </p:nvSpPr>
        <p:spPr>
          <a:xfrm>
            <a:off x="560225" y="1861438"/>
            <a:ext cx="4913400" cy="18264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500"/>
              </a:spcAft>
              <a:buClr>
                <a:srgbClr val="000000"/>
              </a:buClr>
              <a:buSzPts val="1350"/>
              <a:buFont typeface="Arial"/>
              <a:buNone/>
            </a:pPr>
            <a:r>
              <a:rPr b="0" i="0" lang="es" sz="1350" u="none" cap="none" strike="noStrike">
                <a:solidFill>
                  <a:schemeClr val="accent2"/>
                </a:solidFill>
                <a:highlight>
                  <a:srgbClr val="FFFFFF"/>
                </a:highlight>
                <a:latin typeface="DM Sans"/>
                <a:ea typeface="DM Sans"/>
                <a:cs typeface="DM Sans"/>
                <a:sym typeface="DM Sans"/>
              </a:rPr>
              <a:t>Los resultados obtenidos por Word embeddings no fueron tan buenos como las representaciones de bolsa de palabras o TF-IDF. Además, aunque los Word Embeddings  fueron realmente efectivas para reducir el número total de dimensiones, adolece del problema de la interpretabilidad. Esto significa que es muy difícil para nosotros incluso diagnosticar qué está causando su bajo rendimiento</a:t>
            </a:r>
            <a:endParaRPr b="0" i="0" sz="1350" u="none" cap="none" strike="noStrike">
              <a:solidFill>
                <a:schemeClr val="accent2"/>
              </a:solidFill>
              <a:highlight>
                <a:srgbClr val="FFFFFF"/>
              </a:highlight>
              <a:latin typeface="DM Sans"/>
              <a:ea typeface="DM Sans"/>
              <a:cs typeface="DM Sans"/>
              <a:sym typeface="DM Sans"/>
            </a:endParaRPr>
          </a:p>
        </p:txBody>
      </p:sp>
      <p:grpSp>
        <p:nvGrpSpPr>
          <p:cNvPr id="671" name="Google Shape;671;p90"/>
          <p:cNvGrpSpPr/>
          <p:nvPr/>
        </p:nvGrpSpPr>
        <p:grpSpPr>
          <a:xfrm>
            <a:off x="7811101" y="467998"/>
            <a:ext cx="738900" cy="738900"/>
            <a:chOff x="473351" y="619523"/>
            <a:chExt cx="738900" cy="738900"/>
          </a:xfrm>
        </p:grpSpPr>
        <p:sp>
          <p:nvSpPr>
            <p:cNvPr id="672" name="Google Shape;672;p9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3" name="Google Shape;673;p9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674" name="Google Shape;674;p90"/>
          <p:cNvPicPr preferRelativeResize="0"/>
          <p:nvPr/>
        </p:nvPicPr>
        <p:blipFill rotWithShape="1">
          <a:blip r:embed="rId4">
            <a:alphaModFix/>
          </a:blip>
          <a:srcRect b="0" l="0" r="0" t="0"/>
          <a:stretch/>
        </p:blipFill>
        <p:spPr>
          <a:xfrm>
            <a:off x="5473625" y="1076275"/>
            <a:ext cx="2872275" cy="28722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1"/>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Algunos insights</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importantes</a:t>
            </a:r>
            <a:endParaRPr b="1" i="0" sz="4000" u="none" cap="none" strike="noStrike">
              <a:solidFill>
                <a:schemeClr val="dk1"/>
              </a:solidFill>
              <a:latin typeface="DM Sans"/>
              <a:ea typeface="DM Sans"/>
              <a:cs typeface="DM Sans"/>
              <a:sym typeface="DM Sans"/>
            </a:endParaRPr>
          </a:p>
        </p:txBody>
      </p:sp>
      <p:sp>
        <p:nvSpPr>
          <p:cNvPr id="680" name="Google Shape;680;p9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91"/>
          <p:cNvSpPr txBox="1"/>
          <p:nvPr/>
        </p:nvSpPr>
        <p:spPr>
          <a:xfrm>
            <a:off x="589700" y="1709888"/>
            <a:ext cx="4913400" cy="23043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500"/>
              </a:spcAft>
              <a:buClr>
                <a:srgbClr val="000000"/>
              </a:buClr>
              <a:buSzPts val="1350"/>
              <a:buFont typeface="Arial"/>
              <a:buNone/>
            </a:pPr>
            <a:r>
              <a:rPr b="0" i="0" lang="es" sz="1350" u="none" cap="none" strike="noStrike">
                <a:solidFill>
                  <a:schemeClr val="accent2"/>
                </a:solidFill>
                <a:highlight>
                  <a:srgbClr val="FFFFFF"/>
                </a:highlight>
                <a:latin typeface="DM Sans"/>
                <a:ea typeface="DM Sans"/>
                <a:cs typeface="DM Sans"/>
                <a:sym typeface="DM Sans"/>
              </a:rPr>
              <a:t>Sin embargo, ¿recuerdan cómo "bueno" y "malo" estaban juntos en el espacio vectorial? Esta es una de las razones por las que WE pueden no funcionar tan bien para el análisis de sentimientos en conjuntos de datos pequeños: las WE son buenas para usar "conocimiento" del mundo externo (latente en WE preentrenadas) para inferir información adicional sobre un conjunto de datos más pequeño, pero en el caso del análisis de sentimientos, esto podría hacer más daño que bien </a:t>
            </a:r>
            <a:endParaRPr b="0" i="0" sz="1350" u="none" cap="none" strike="noStrike">
              <a:solidFill>
                <a:schemeClr val="accent2"/>
              </a:solidFill>
              <a:highlight>
                <a:srgbClr val="FFFFFF"/>
              </a:highlight>
              <a:latin typeface="DM Sans"/>
              <a:ea typeface="DM Sans"/>
              <a:cs typeface="DM Sans"/>
              <a:sym typeface="DM Sans"/>
            </a:endParaRPr>
          </a:p>
        </p:txBody>
      </p:sp>
      <p:grpSp>
        <p:nvGrpSpPr>
          <p:cNvPr id="682" name="Google Shape;682;p91"/>
          <p:cNvGrpSpPr/>
          <p:nvPr/>
        </p:nvGrpSpPr>
        <p:grpSpPr>
          <a:xfrm>
            <a:off x="7811101" y="467998"/>
            <a:ext cx="738900" cy="738900"/>
            <a:chOff x="473351" y="619523"/>
            <a:chExt cx="738900" cy="738900"/>
          </a:xfrm>
        </p:grpSpPr>
        <p:sp>
          <p:nvSpPr>
            <p:cNvPr id="683" name="Google Shape;683;p9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9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685" name="Google Shape;685;p91"/>
          <p:cNvPicPr preferRelativeResize="0"/>
          <p:nvPr/>
        </p:nvPicPr>
        <p:blipFill rotWithShape="1">
          <a:blip r:embed="rId4">
            <a:alphaModFix/>
          </a:blip>
          <a:srcRect b="0" l="0" r="0" t="0"/>
          <a:stretch/>
        </p:blipFill>
        <p:spPr>
          <a:xfrm>
            <a:off x="5473625" y="1076275"/>
            <a:ext cx="2872275" cy="28722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2"/>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Algunos insights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importantes</a:t>
            </a:r>
            <a:endParaRPr b="1" i="0" sz="4000" u="none" cap="none" strike="noStrike">
              <a:solidFill>
                <a:schemeClr val="dk1"/>
              </a:solidFill>
              <a:latin typeface="DM Sans"/>
              <a:ea typeface="DM Sans"/>
              <a:cs typeface="DM Sans"/>
              <a:sym typeface="DM Sans"/>
            </a:endParaRPr>
          </a:p>
        </p:txBody>
      </p:sp>
      <p:sp>
        <p:nvSpPr>
          <p:cNvPr id="691" name="Google Shape;691;p9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92"/>
          <p:cNvSpPr txBox="1"/>
          <p:nvPr/>
        </p:nvSpPr>
        <p:spPr>
          <a:xfrm>
            <a:off x="577300" y="1639750"/>
            <a:ext cx="4913400" cy="13482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500"/>
              </a:spcAft>
              <a:buClr>
                <a:srgbClr val="000000"/>
              </a:buClr>
              <a:buSzPts val="1350"/>
              <a:buFont typeface="Arial"/>
              <a:buNone/>
            </a:pPr>
            <a:r>
              <a:rPr b="0" i="0" lang="es" sz="1350" u="none" cap="none" strike="noStrike">
                <a:solidFill>
                  <a:schemeClr val="accent2"/>
                </a:solidFill>
                <a:highlight>
                  <a:srgbClr val="FFFFFF"/>
                </a:highlight>
                <a:latin typeface="DM Sans"/>
                <a:ea typeface="DM Sans"/>
                <a:cs typeface="DM Sans"/>
                <a:sym typeface="DM Sans"/>
              </a:rPr>
              <a:t>En nuestro caso, la creación de características usando TF-IDF nos dio una precisión del 92 % con características muy interpretables. Esta es una buena combinación, por lo que consideramos que este es el mejor modelo para nosotros aquí.</a:t>
            </a:r>
            <a:endParaRPr b="0" i="0" sz="1350" u="none" cap="none" strike="noStrike">
              <a:solidFill>
                <a:schemeClr val="accent2"/>
              </a:solidFill>
              <a:highlight>
                <a:srgbClr val="FFFFFF"/>
              </a:highlight>
              <a:latin typeface="DM Sans"/>
              <a:ea typeface="DM Sans"/>
              <a:cs typeface="DM Sans"/>
              <a:sym typeface="DM Sans"/>
            </a:endParaRPr>
          </a:p>
        </p:txBody>
      </p:sp>
      <p:grpSp>
        <p:nvGrpSpPr>
          <p:cNvPr id="693" name="Google Shape;693;p92"/>
          <p:cNvGrpSpPr/>
          <p:nvPr/>
        </p:nvGrpSpPr>
        <p:grpSpPr>
          <a:xfrm>
            <a:off x="7811101" y="467998"/>
            <a:ext cx="738900" cy="738900"/>
            <a:chOff x="473351" y="619523"/>
            <a:chExt cx="738900" cy="738900"/>
          </a:xfrm>
        </p:grpSpPr>
        <p:sp>
          <p:nvSpPr>
            <p:cNvPr id="694" name="Google Shape;694;p9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5" name="Google Shape;695;p9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696" name="Google Shape;696;p92"/>
          <p:cNvPicPr preferRelativeResize="0"/>
          <p:nvPr/>
        </p:nvPicPr>
        <p:blipFill rotWithShape="1">
          <a:blip r:embed="rId4">
            <a:alphaModFix/>
          </a:blip>
          <a:srcRect b="0" l="0" r="0" t="0"/>
          <a:stretch/>
        </p:blipFill>
        <p:spPr>
          <a:xfrm>
            <a:off x="5662475" y="1135613"/>
            <a:ext cx="2872275" cy="28722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93"/>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Algunos insights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importantes</a:t>
            </a:r>
            <a:endParaRPr b="1" i="0" sz="4000" u="none" cap="none" strike="noStrike">
              <a:solidFill>
                <a:schemeClr val="dk1"/>
              </a:solidFill>
              <a:latin typeface="DM Sans"/>
              <a:ea typeface="DM Sans"/>
              <a:cs typeface="DM Sans"/>
              <a:sym typeface="DM Sans"/>
            </a:endParaRPr>
          </a:p>
        </p:txBody>
      </p:sp>
      <p:sp>
        <p:nvSpPr>
          <p:cNvPr id="702" name="Google Shape;702;p9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93"/>
          <p:cNvSpPr txBox="1"/>
          <p:nvPr/>
        </p:nvSpPr>
        <p:spPr>
          <a:xfrm>
            <a:off x="584950" y="1861875"/>
            <a:ext cx="5043900" cy="18264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500"/>
              </a:spcAft>
              <a:buClr>
                <a:srgbClr val="000000"/>
              </a:buClr>
              <a:buSzPts val="1350"/>
              <a:buFont typeface="Arial"/>
              <a:buNone/>
            </a:pPr>
            <a:r>
              <a:rPr b="0" i="0" lang="es" sz="1350" u="none" cap="none" strike="noStrike">
                <a:solidFill>
                  <a:schemeClr val="accent2"/>
                </a:solidFill>
                <a:highlight>
                  <a:srgbClr val="FFFFFF"/>
                </a:highlight>
                <a:latin typeface="DM Sans"/>
                <a:ea typeface="DM Sans"/>
                <a:cs typeface="DM Sans"/>
                <a:sym typeface="DM Sans"/>
              </a:rPr>
              <a:t>Tenga en cuenta que para un experimento real, habríamos dividido nuestro conjunto de datos en tres partes, no solo en dos. Cuando se ejecuta un experimento varias veces con diferentes parámetros, es casi seguro que algunos resultados serán mejores simplemente por casualidad, y es mala ciencia seleccionar el modelo con mejor desempeño después de docenas o cientos de ejecuciones.</a:t>
            </a:r>
            <a:endParaRPr b="0" i="0" sz="1350" u="none" cap="none" strike="noStrike">
              <a:solidFill>
                <a:schemeClr val="accent2"/>
              </a:solidFill>
              <a:highlight>
                <a:srgbClr val="FFFFFF"/>
              </a:highlight>
              <a:latin typeface="DM Sans"/>
              <a:ea typeface="DM Sans"/>
              <a:cs typeface="DM Sans"/>
              <a:sym typeface="DM Sans"/>
            </a:endParaRPr>
          </a:p>
        </p:txBody>
      </p:sp>
      <p:grpSp>
        <p:nvGrpSpPr>
          <p:cNvPr id="704" name="Google Shape;704;p93"/>
          <p:cNvGrpSpPr/>
          <p:nvPr/>
        </p:nvGrpSpPr>
        <p:grpSpPr>
          <a:xfrm>
            <a:off x="7811101" y="467998"/>
            <a:ext cx="738900" cy="738900"/>
            <a:chOff x="473351" y="619523"/>
            <a:chExt cx="738900" cy="738900"/>
          </a:xfrm>
        </p:grpSpPr>
        <p:sp>
          <p:nvSpPr>
            <p:cNvPr id="705" name="Google Shape;705;p9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6" name="Google Shape;706;p9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707" name="Google Shape;707;p93"/>
          <p:cNvPicPr preferRelativeResize="0"/>
          <p:nvPr/>
        </p:nvPicPr>
        <p:blipFill rotWithShape="1">
          <a:blip r:embed="rId4">
            <a:alphaModFix/>
          </a:blip>
          <a:srcRect b="0" l="0" r="0" t="0"/>
          <a:stretch/>
        </p:blipFill>
        <p:spPr>
          <a:xfrm>
            <a:off x="5662475" y="1135613"/>
            <a:ext cx="2872275" cy="28722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94"/>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Algunos insights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importantes</a:t>
            </a:r>
            <a:endParaRPr b="1" i="0" sz="4000" u="none" cap="none" strike="noStrike">
              <a:solidFill>
                <a:schemeClr val="dk1"/>
              </a:solidFill>
              <a:latin typeface="DM Sans"/>
              <a:ea typeface="DM Sans"/>
              <a:cs typeface="DM Sans"/>
              <a:sym typeface="DM Sans"/>
            </a:endParaRPr>
          </a:p>
        </p:txBody>
      </p:sp>
      <p:sp>
        <p:nvSpPr>
          <p:cNvPr id="713" name="Google Shape;713;p9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94"/>
          <p:cNvSpPr txBox="1"/>
          <p:nvPr/>
        </p:nvSpPr>
        <p:spPr>
          <a:xfrm>
            <a:off x="544625" y="1729875"/>
            <a:ext cx="5043900" cy="13482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500"/>
              </a:spcAft>
              <a:buClr>
                <a:srgbClr val="000000"/>
              </a:buClr>
              <a:buSzPts val="1350"/>
              <a:buFont typeface="Arial"/>
              <a:buNone/>
            </a:pPr>
            <a:r>
              <a:rPr b="0" i="0" lang="es" sz="1350" u="none" cap="none" strike="noStrike">
                <a:solidFill>
                  <a:schemeClr val="accent2"/>
                </a:solidFill>
                <a:highlight>
                  <a:srgbClr val="FFFFFF"/>
                </a:highlight>
                <a:latin typeface="DM Sans"/>
                <a:ea typeface="DM Sans"/>
                <a:cs typeface="DM Sans"/>
                <a:sym typeface="DM Sans"/>
              </a:rPr>
              <a:t>Para evitar este problema, los datos deben dividirse en conjuntos de "entrenamiento", "prueba" y "validación". El conjunto de "prueba" debe reservarse al comienzo del experimento y nunca mirarse. El modelo debe ajustarse utilizando el conjunto de "validación".</a:t>
            </a:r>
            <a:endParaRPr b="0" i="0" sz="1350" u="none" cap="none" strike="noStrike">
              <a:solidFill>
                <a:schemeClr val="accent2"/>
              </a:solidFill>
              <a:highlight>
                <a:srgbClr val="FFFFFF"/>
              </a:highlight>
              <a:latin typeface="DM Sans"/>
              <a:ea typeface="DM Sans"/>
              <a:cs typeface="DM Sans"/>
              <a:sym typeface="DM Sans"/>
            </a:endParaRPr>
          </a:p>
        </p:txBody>
      </p:sp>
      <p:grpSp>
        <p:nvGrpSpPr>
          <p:cNvPr id="715" name="Google Shape;715;p94"/>
          <p:cNvGrpSpPr/>
          <p:nvPr/>
        </p:nvGrpSpPr>
        <p:grpSpPr>
          <a:xfrm>
            <a:off x="7811101" y="467998"/>
            <a:ext cx="738900" cy="738900"/>
            <a:chOff x="473351" y="619523"/>
            <a:chExt cx="738900" cy="738900"/>
          </a:xfrm>
        </p:grpSpPr>
        <p:sp>
          <p:nvSpPr>
            <p:cNvPr id="716" name="Google Shape;716;p9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7" name="Google Shape;717;p9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718" name="Google Shape;718;p94"/>
          <p:cNvPicPr preferRelativeResize="0"/>
          <p:nvPr/>
        </p:nvPicPr>
        <p:blipFill rotWithShape="1">
          <a:blip r:embed="rId4">
            <a:alphaModFix/>
          </a:blip>
          <a:srcRect b="0" l="0" r="0" t="0"/>
          <a:stretch/>
        </p:blipFill>
        <p:spPr>
          <a:xfrm>
            <a:off x="5662475" y="1135613"/>
            <a:ext cx="2872275" cy="28722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9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9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a:t>
            </a:r>
            <a:r>
              <a:rPr b="1" lang="es" sz="4000">
                <a:solidFill>
                  <a:schemeClr val="lt1"/>
                </a:solidFill>
                <a:latin typeface="Helvetica Neue"/>
                <a:ea typeface="Helvetica Neue"/>
                <a:cs typeface="Helvetica Neue"/>
                <a:sym typeface="Helvetica Neue"/>
              </a:rPr>
              <a:t>parte I</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729" name="Google Shape;729;p96"/>
          <p:cNvSpPr txBox="1"/>
          <p:nvPr/>
        </p:nvSpPr>
        <p:spPr>
          <a:xfrm>
            <a:off x="2109143" y="2090988"/>
            <a:ext cx="4925700" cy="1400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Introducción a spaCY</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Preprocesamiento con spaCY</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Análisis de sentimiento con spaCY y NLTK</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Caso aplicado: Análisis de sentimiento</a:t>
            </a:r>
            <a:endParaRPr sz="1350">
              <a:solidFill>
                <a:schemeClr val="lt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7"/>
          <p:cNvSpPr txBox="1"/>
          <p:nvPr/>
        </p:nvSpPr>
        <p:spPr>
          <a:xfrm>
            <a:off x="1461300" y="1406500"/>
            <a:ext cx="62214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6000"/>
              <a:buFont typeface="Arial"/>
              <a:buNone/>
            </a:pPr>
            <a:r>
              <a:rPr lang="es" sz="6000">
                <a:solidFill>
                  <a:srgbClr val="E8E7E3"/>
                </a:solidFill>
              </a:rPr>
              <a:t>🍔 </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735" name="Google Shape;735;p97"/>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a:t>
            </a:r>
            <a:r>
              <a:rPr lang="es" sz="2000">
                <a:solidFill>
                  <a:schemeClr val="lt1"/>
                </a:solidFill>
                <a:latin typeface="DM Sans"/>
                <a:ea typeface="DM Sans"/>
                <a:cs typeface="DM Sans"/>
                <a:sym typeface="DM Sans"/>
              </a:rPr>
              <a:t>3</a:t>
            </a:r>
            <a:r>
              <a:rPr b="0" i="0" lang="es" sz="2000" u="none" cap="none" strike="noStrike">
                <a:solidFill>
                  <a:schemeClr val="lt1"/>
                </a:solidFill>
                <a:latin typeface="DM Sans"/>
                <a:ea typeface="DM Sans"/>
                <a:cs typeface="DM Sans"/>
                <a:sym typeface="DM Sans"/>
              </a:rPr>
              <a:t>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5"/>
          <p:cNvSpPr txBox="1"/>
          <p:nvPr/>
        </p:nvSpPr>
        <p:spPr>
          <a:xfrm>
            <a:off x="1064475" y="2202300"/>
            <a:ext cx="7004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Definición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98"/>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741" name="Google Shape;741;p98"/>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742" name="Google Shape;742;p98"/>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Integrar </a:t>
            </a:r>
            <a:r>
              <a:rPr lang="es" sz="1350">
                <a:solidFill>
                  <a:schemeClr val="lt1"/>
                </a:solidFill>
                <a:latin typeface="DM Sans"/>
                <a:ea typeface="DM Sans"/>
                <a:cs typeface="DM Sans"/>
                <a:sym typeface="DM Sans"/>
              </a:rPr>
              <a:t>conceptos vistos a lo largo de la cursada</a:t>
            </a:r>
            <a:endParaRPr b="0" i="0" sz="1350" u="none" cap="none" strike="noStrike">
              <a:solidFill>
                <a:schemeClr val="lt1"/>
              </a:solidFill>
              <a:latin typeface="DM Sans"/>
              <a:ea typeface="DM Sans"/>
              <a:cs typeface="DM Sans"/>
              <a:sym typeface="DM Sans"/>
            </a:endParaRPr>
          </a:p>
        </p:txBody>
      </p:sp>
      <p:sp>
        <p:nvSpPr>
          <p:cNvPr id="743" name="Google Shape;743;p98"/>
          <p:cNvSpPr txBox="1"/>
          <p:nvPr/>
        </p:nvSpPr>
        <p:spPr>
          <a:xfrm>
            <a:off x="2690561" y="2131688"/>
            <a:ext cx="42813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rgbClr val="FFFFFF"/>
                </a:solidFill>
                <a:latin typeface="DM Sans"/>
                <a:ea typeface="DM Sans"/>
                <a:cs typeface="DM Sans"/>
                <a:sym typeface="DM Sans"/>
              </a:rPr>
              <a:t>Poner </a:t>
            </a:r>
            <a:r>
              <a:rPr lang="es" sz="1350">
                <a:solidFill>
                  <a:srgbClr val="FFFFFF"/>
                </a:solidFill>
                <a:latin typeface="DM Sans"/>
                <a:ea typeface="DM Sans"/>
                <a:cs typeface="DM Sans"/>
                <a:sym typeface="DM Sans"/>
              </a:rPr>
              <a:t>en práctica las fases de Data Acquisition, Data Wrangling, EDA, Modelamiento y Validación de modelos </a:t>
            </a:r>
            <a:endParaRPr i="0" sz="1350" u="none" cap="none" strike="noStrike">
              <a:solidFill>
                <a:srgbClr val="FFFFFF"/>
              </a:solidFill>
              <a:latin typeface="DM Sans"/>
              <a:ea typeface="DM Sans"/>
              <a:cs typeface="DM Sans"/>
              <a:sym typeface="DM Sans"/>
            </a:endParaRPr>
          </a:p>
        </p:txBody>
      </p:sp>
      <p:pic>
        <p:nvPicPr>
          <p:cNvPr id="744" name="Google Shape;744;p98"/>
          <p:cNvPicPr preferRelativeResize="0"/>
          <p:nvPr/>
        </p:nvPicPr>
        <p:blipFill rotWithShape="1">
          <a:blip r:embed="rId3">
            <a:alphaModFix/>
          </a:blip>
          <a:srcRect b="0" l="0" r="0" t="0"/>
          <a:stretch/>
        </p:blipFill>
        <p:spPr>
          <a:xfrm>
            <a:off x="2172726" y="2277788"/>
            <a:ext cx="196975" cy="196975"/>
          </a:xfrm>
          <a:prstGeom prst="rect">
            <a:avLst/>
          </a:prstGeom>
          <a:noFill/>
          <a:ln>
            <a:noFill/>
          </a:ln>
        </p:spPr>
      </p:pic>
      <p:cxnSp>
        <p:nvCxnSpPr>
          <p:cNvPr id="745" name="Google Shape;745;p98"/>
          <p:cNvCxnSpPr/>
          <p:nvPr/>
        </p:nvCxnSpPr>
        <p:spPr>
          <a:xfrm flipH="1" rot="-5400000">
            <a:off x="2003475" y="2009738"/>
            <a:ext cx="535500" cy="600"/>
          </a:xfrm>
          <a:prstGeom prst="bentConnector3">
            <a:avLst>
              <a:gd fmla="val 49986"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99"/>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99"/>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752" name="Google Shape;752;p99"/>
          <p:cNvSpPr/>
          <p:nvPr/>
        </p:nvSpPr>
        <p:spPr>
          <a:xfrm>
            <a:off x="1316769" y="2437925"/>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Datathon CoderHouse</a:t>
            </a:r>
            <a:endParaRPr sz="1200">
              <a:solidFill>
                <a:schemeClr val="lt1"/>
              </a:solidFill>
              <a:latin typeface="DM Sans"/>
              <a:ea typeface="DM Sans"/>
              <a:cs typeface="DM Sans"/>
              <a:sym typeface="DM Sans"/>
            </a:endParaRPr>
          </a:p>
        </p:txBody>
      </p:sp>
      <p:pic>
        <p:nvPicPr>
          <p:cNvPr id="753" name="Google Shape;753;p99"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754" name="Google Shape;754;p99"/>
          <p:cNvSpPr/>
          <p:nvPr/>
        </p:nvSpPr>
        <p:spPr>
          <a:xfrm>
            <a:off x="5763455" y="744363"/>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900">
                <a:solidFill>
                  <a:srgbClr val="222222"/>
                </a:solidFill>
                <a:latin typeface="DM Sans"/>
                <a:ea typeface="DM Sans"/>
                <a:cs typeface="DM Sans"/>
                <a:sym typeface="DM Sans"/>
              </a:rPr>
              <a:t>EDA</a:t>
            </a:r>
            <a:endParaRPr sz="900">
              <a:solidFill>
                <a:srgbClr val="222222"/>
              </a:solidFill>
              <a:latin typeface="DM Sans"/>
              <a:ea typeface="DM Sans"/>
              <a:cs typeface="DM Sans"/>
              <a:sym typeface="DM Sans"/>
            </a:endParaRPr>
          </a:p>
        </p:txBody>
      </p:sp>
      <p:sp>
        <p:nvSpPr>
          <p:cNvPr id="755" name="Google Shape;755;p99"/>
          <p:cNvSpPr/>
          <p:nvPr/>
        </p:nvSpPr>
        <p:spPr>
          <a:xfrm>
            <a:off x="5763455" y="134363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Data Wrangling</a:t>
            </a:r>
            <a:endParaRPr sz="1000">
              <a:solidFill>
                <a:srgbClr val="222222"/>
              </a:solidFill>
              <a:latin typeface="DM Sans"/>
              <a:ea typeface="DM Sans"/>
              <a:cs typeface="DM Sans"/>
              <a:sym typeface="DM Sans"/>
            </a:endParaRPr>
          </a:p>
        </p:txBody>
      </p:sp>
      <p:sp>
        <p:nvSpPr>
          <p:cNvPr id="756" name="Google Shape;756;p99"/>
          <p:cNvSpPr/>
          <p:nvPr/>
        </p:nvSpPr>
        <p:spPr>
          <a:xfrm>
            <a:off x="5763455" y="1974676"/>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Modelos de regresión</a:t>
            </a:r>
            <a:endParaRPr sz="1000">
              <a:solidFill>
                <a:srgbClr val="222222"/>
              </a:solidFill>
              <a:latin typeface="DM Sans"/>
              <a:ea typeface="DM Sans"/>
              <a:cs typeface="DM Sans"/>
              <a:sym typeface="DM Sans"/>
            </a:endParaRPr>
          </a:p>
        </p:txBody>
      </p:sp>
      <p:sp>
        <p:nvSpPr>
          <p:cNvPr id="757" name="Google Shape;757;p99"/>
          <p:cNvSpPr/>
          <p:nvPr/>
        </p:nvSpPr>
        <p:spPr>
          <a:xfrm>
            <a:off x="5763475" y="2602925"/>
            <a:ext cx="1399200" cy="30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Métricas de performance</a:t>
            </a:r>
            <a:endParaRPr sz="1000">
              <a:solidFill>
                <a:srgbClr val="222222"/>
              </a:solidFill>
              <a:latin typeface="DM Sans"/>
              <a:ea typeface="DM Sans"/>
              <a:cs typeface="DM Sans"/>
              <a:sym typeface="DM Sans"/>
            </a:endParaRPr>
          </a:p>
        </p:txBody>
      </p:sp>
      <p:sp>
        <p:nvSpPr>
          <p:cNvPr id="758" name="Google Shape;758;p99"/>
          <p:cNvSpPr/>
          <p:nvPr/>
        </p:nvSpPr>
        <p:spPr>
          <a:xfrm>
            <a:off x="5763450" y="3250375"/>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Optimización de parámetros</a:t>
            </a:r>
            <a:endParaRPr sz="1000">
              <a:solidFill>
                <a:srgbClr val="222222"/>
              </a:solidFill>
              <a:latin typeface="DM Sans"/>
              <a:ea typeface="DM Sans"/>
              <a:cs typeface="DM Sans"/>
              <a:sym typeface="DM Sans"/>
            </a:endParaRPr>
          </a:p>
        </p:txBody>
      </p:sp>
      <p:sp>
        <p:nvSpPr>
          <p:cNvPr id="759" name="Google Shape;759;p99"/>
          <p:cNvSpPr/>
          <p:nvPr/>
        </p:nvSpPr>
        <p:spPr>
          <a:xfrm>
            <a:off x="5763450" y="3867804"/>
            <a:ext cx="1399200" cy="3711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Proyecto final</a:t>
            </a:r>
            <a:endParaRPr sz="1100">
              <a:solidFill>
                <a:srgbClr val="222222"/>
              </a:solidFill>
              <a:latin typeface="DM Sans"/>
              <a:ea typeface="DM Sans"/>
              <a:cs typeface="DM Sans"/>
              <a:sym typeface="DM Sans"/>
            </a:endParaRPr>
          </a:p>
        </p:txBody>
      </p:sp>
      <p:cxnSp>
        <p:nvCxnSpPr>
          <p:cNvPr id="760" name="Google Shape;760;p99"/>
          <p:cNvCxnSpPr>
            <a:stCxn id="752" idx="3"/>
            <a:endCxn id="754" idx="1"/>
          </p:cNvCxnSpPr>
          <p:nvPr/>
        </p:nvCxnSpPr>
        <p:spPr>
          <a:xfrm flipH="1" rot="10800000">
            <a:off x="2913669" y="879725"/>
            <a:ext cx="2849700" cy="18483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761" name="Google Shape;761;p99"/>
          <p:cNvCxnSpPr>
            <a:stCxn id="752" idx="3"/>
            <a:endCxn id="755" idx="1"/>
          </p:cNvCxnSpPr>
          <p:nvPr/>
        </p:nvCxnSpPr>
        <p:spPr>
          <a:xfrm flipH="1" rot="10800000">
            <a:off x="2913669" y="1478825"/>
            <a:ext cx="2849700" cy="12492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762" name="Google Shape;762;p99"/>
          <p:cNvCxnSpPr>
            <a:stCxn id="752" idx="3"/>
            <a:endCxn id="756" idx="1"/>
          </p:cNvCxnSpPr>
          <p:nvPr/>
        </p:nvCxnSpPr>
        <p:spPr>
          <a:xfrm flipH="1" rot="10800000">
            <a:off x="2913669" y="2110025"/>
            <a:ext cx="2849700" cy="6180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763" name="Google Shape;763;p99"/>
          <p:cNvCxnSpPr>
            <a:stCxn id="752" idx="3"/>
            <a:endCxn id="757" idx="1"/>
          </p:cNvCxnSpPr>
          <p:nvPr/>
        </p:nvCxnSpPr>
        <p:spPr>
          <a:xfrm>
            <a:off x="2913669" y="2728025"/>
            <a:ext cx="2849700" cy="252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764" name="Google Shape;764;p99"/>
          <p:cNvCxnSpPr>
            <a:stCxn id="752" idx="3"/>
            <a:endCxn id="758" idx="1"/>
          </p:cNvCxnSpPr>
          <p:nvPr/>
        </p:nvCxnSpPr>
        <p:spPr>
          <a:xfrm>
            <a:off x="2913669" y="2728025"/>
            <a:ext cx="2849700" cy="657600"/>
          </a:xfrm>
          <a:prstGeom prst="bentConnector3">
            <a:avLst>
              <a:gd fmla="val 50001" name="adj1"/>
            </a:avLst>
          </a:prstGeom>
          <a:noFill/>
          <a:ln cap="flat" cmpd="sng" w="9525">
            <a:solidFill>
              <a:srgbClr val="CCCCCC"/>
            </a:solidFill>
            <a:prstDash val="solid"/>
            <a:round/>
            <a:headEnd len="med" w="med" type="none"/>
            <a:tailEnd len="med" w="med" type="oval"/>
          </a:ln>
        </p:spPr>
      </p:cxnSp>
      <p:cxnSp>
        <p:nvCxnSpPr>
          <p:cNvPr id="765" name="Google Shape;765;p99"/>
          <p:cNvCxnSpPr>
            <a:stCxn id="752" idx="3"/>
            <a:endCxn id="759" idx="1"/>
          </p:cNvCxnSpPr>
          <p:nvPr/>
        </p:nvCxnSpPr>
        <p:spPr>
          <a:xfrm>
            <a:off x="2913669" y="2728025"/>
            <a:ext cx="2849700" cy="1325400"/>
          </a:xfrm>
          <a:prstGeom prst="bentConnector3">
            <a:avLst>
              <a:gd fmla="val 50001"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00"/>
          <p:cNvSpPr txBox="1"/>
          <p:nvPr/>
        </p:nvSpPr>
        <p:spPr>
          <a:xfrm>
            <a:off x="1022175" y="2202300"/>
            <a:ext cx="6993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Introducción</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0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es una Datathon?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02"/>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Datathon</a:t>
            </a:r>
            <a:endParaRPr b="1" i="0" sz="4000" u="none" cap="none" strike="noStrike">
              <a:solidFill>
                <a:schemeClr val="dk1"/>
              </a:solidFill>
              <a:latin typeface="DM Sans"/>
              <a:ea typeface="DM Sans"/>
              <a:cs typeface="DM Sans"/>
              <a:sym typeface="DM Sans"/>
            </a:endParaRPr>
          </a:p>
        </p:txBody>
      </p:sp>
      <p:sp>
        <p:nvSpPr>
          <p:cNvPr id="781" name="Google Shape;781;p10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82" name="Google Shape;782;p10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83" name="Google Shape;783;p102"/>
          <p:cNvSpPr txBox="1"/>
          <p:nvPr/>
        </p:nvSpPr>
        <p:spPr>
          <a:xfrm>
            <a:off x="561900" y="1177325"/>
            <a:ext cx="4924500" cy="3214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450">
                <a:solidFill>
                  <a:srgbClr val="1E1E1E"/>
                </a:solidFill>
                <a:highlight>
                  <a:schemeClr val="lt1"/>
                </a:highlight>
                <a:latin typeface="DM Sans"/>
                <a:ea typeface="DM Sans"/>
                <a:cs typeface="DM Sans"/>
                <a:sym typeface="DM Sans"/>
              </a:rPr>
              <a:t>Una </a:t>
            </a:r>
            <a:r>
              <a:rPr b="1" lang="es" sz="1450">
                <a:solidFill>
                  <a:srgbClr val="1E1E1E"/>
                </a:solidFill>
                <a:highlight>
                  <a:schemeClr val="lt1"/>
                </a:highlight>
                <a:latin typeface="DM Sans"/>
                <a:ea typeface="DM Sans"/>
                <a:cs typeface="DM Sans"/>
                <a:sym typeface="DM Sans"/>
              </a:rPr>
              <a:t>“Datathon”</a:t>
            </a:r>
            <a:r>
              <a:rPr lang="es" sz="1450">
                <a:solidFill>
                  <a:srgbClr val="1E1E1E"/>
                </a:solidFill>
                <a:highlight>
                  <a:schemeClr val="lt1"/>
                </a:highlight>
                <a:latin typeface="DM Sans"/>
                <a:ea typeface="DM Sans"/>
                <a:cs typeface="DM Sans"/>
                <a:sym typeface="DM Sans"/>
              </a:rPr>
              <a:t> es un evento en donde se reúnen personas con conocimientos en manejo de datos (e.g científicos de datos, Data Engineers, Data Analysts) con el fin de trabajar en forma multidisciplinaria permitiendo resolver preguntas problema relevantes para un problema específico.</a:t>
            </a:r>
            <a:endParaRPr sz="1450">
              <a:solidFill>
                <a:srgbClr val="1E1E1E"/>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rPr lang="es" sz="1450">
                <a:solidFill>
                  <a:srgbClr val="1E1E1E"/>
                </a:solidFill>
                <a:highlight>
                  <a:schemeClr val="lt1"/>
                </a:highlight>
                <a:latin typeface="DM Sans"/>
                <a:ea typeface="DM Sans"/>
                <a:cs typeface="DM Sans"/>
                <a:sym typeface="DM Sans"/>
              </a:rPr>
              <a:t>Estos eventos tienen una duración limitada y se busca establecer diferentes enfoques a la hora de resolver un problema</a:t>
            </a:r>
            <a:endParaRPr sz="1450">
              <a:solidFill>
                <a:srgbClr val="1E1E1E"/>
              </a:solidFill>
              <a:highlight>
                <a:schemeClr val="lt1"/>
              </a:highlight>
              <a:latin typeface="DM Sans"/>
              <a:ea typeface="DM Sans"/>
              <a:cs typeface="DM Sans"/>
              <a:sym typeface="DM Sans"/>
            </a:endParaRPr>
          </a:p>
        </p:txBody>
      </p:sp>
      <p:pic>
        <p:nvPicPr>
          <p:cNvPr id="784" name="Google Shape;784;p102"/>
          <p:cNvPicPr preferRelativeResize="0"/>
          <p:nvPr/>
        </p:nvPicPr>
        <p:blipFill>
          <a:blip r:embed="rId3">
            <a:alphaModFix/>
          </a:blip>
          <a:stretch>
            <a:fillRect/>
          </a:stretch>
        </p:blipFill>
        <p:spPr>
          <a:xfrm>
            <a:off x="7843798" y="468000"/>
            <a:ext cx="706200" cy="709325"/>
          </a:xfrm>
          <a:prstGeom prst="rect">
            <a:avLst/>
          </a:prstGeom>
          <a:noFill/>
          <a:ln>
            <a:noFill/>
          </a:ln>
        </p:spPr>
      </p:pic>
      <p:pic>
        <p:nvPicPr>
          <p:cNvPr id="785" name="Google Shape;785;p102"/>
          <p:cNvPicPr preferRelativeResize="0"/>
          <p:nvPr/>
        </p:nvPicPr>
        <p:blipFill>
          <a:blip r:embed="rId4">
            <a:alphaModFix/>
          </a:blip>
          <a:stretch>
            <a:fillRect/>
          </a:stretch>
        </p:blipFill>
        <p:spPr>
          <a:xfrm>
            <a:off x="5743375" y="1336875"/>
            <a:ext cx="2469750" cy="24697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03"/>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791" name="Google Shape;791;p103"/>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04"/>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Proyecto final</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05"/>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Proyecto final</a:t>
            </a:r>
            <a:endParaRPr b="1" i="0" sz="4000" u="none" cap="none" strike="noStrike">
              <a:solidFill>
                <a:schemeClr val="dk1"/>
              </a:solidFill>
              <a:latin typeface="DM Sans"/>
              <a:ea typeface="DM Sans"/>
              <a:cs typeface="DM Sans"/>
              <a:sym typeface="DM Sans"/>
            </a:endParaRPr>
          </a:p>
        </p:txBody>
      </p:sp>
      <p:sp>
        <p:nvSpPr>
          <p:cNvPr id="802" name="Google Shape;802;p10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03" name="Google Shape;803;p10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04" name="Google Shape;804;p105"/>
          <p:cNvSpPr txBox="1"/>
          <p:nvPr/>
        </p:nvSpPr>
        <p:spPr>
          <a:xfrm>
            <a:off x="561900" y="1470575"/>
            <a:ext cx="4924500" cy="1826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El Proyecto Final se construye a partir de los </a:t>
            </a:r>
            <a:r>
              <a:rPr b="1" lang="es" sz="1350">
                <a:solidFill>
                  <a:schemeClr val="dk1"/>
                </a:solidFill>
                <a:latin typeface="DM Sans"/>
                <a:ea typeface="DM Sans"/>
                <a:cs typeface="DM Sans"/>
                <a:sym typeface="DM Sans"/>
              </a:rPr>
              <a:t>desafíos</a:t>
            </a:r>
            <a:r>
              <a:rPr lang="es" sz="1350">
                <a:solidFill>
                  <a:schemeClr val="dk1"/>
                </a:solidFill>
                <a:latin typeface="DM Sans"/>
                <a:ea typeface="DM Sans"/>
                <a:cs typeface="DM Sans"/>
                <a:sym typeface="DM Sans"/>
              </a:rPr>
              <a:t> que se realizan clase a clase. Se va creando a medida que el estudiante sube los desafíos entregables a nuestra plataforma y recibe la respectiva retroalimentación.</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El objetivo es que con el trabajo en duplas pueda utilizar su Proyecto Final como parte de su portafolio personal.</a:t>
            </a:r>
            <a:endParaRPr sz="1350">
              <a:solidFill>
                <a:schemeClr val="dk1"/>
              </a:solidFill>
              <a:highlight>
                <a:schemeClr val="lt1"/>
              </a:highlight>
              <a:latin typeface="DM Sans"/>
              <a:ea typeface="DM Sans"/>
              <a:cs typeface="DM Sans"/>
              <a:sym typeface="DM Sans"/>
            </a:endParaRPr>
          </a:p>
        </p:txBody>
      </p:sp>
      <p:pic>
        <p:nvPicPr>
          <p:cNvPr id="805" name="Google Shape;805;p105"/>
          <p:cNvPicPr preferRelativeResize="0"/>
          <p:nvPr/>
        </p:nvPicPr>
        <p:blipFill>
          <a:blip r:embed="rId3">
            <a:alphaModFix/>
          </a:blip>
          <a:stretch>
            <a:fillRect/>
          </a:stretch>
        </p:blipFill>
        <p:spPr>
          <a:xfrm>
            <a:off x="5486400" y="1170375"/>
            <a:ext cx="2872275" cy="2872275"/>
          </a:xfrm>
          <a:prstGeom prst="rect">
            <a:avLst/>
          </a:prstGeom>
          <a:noFill/>
          <a:ln>
            <a:noFill/>
          </a:ln>
        </p:spPr>
      </p:pic>
      <p:pic>
        <p:nvPicPr>
          <p:cNvPr id="806" name="Google Shape;806;p105"/>
          <p:cNvPicPr preferRelativeResize="0"/>
          <p:nvPr/>
        </p:nvPicPr>
        <p:blipFill>
          <a:blip r:embed="rId4">
            <a:alphaModFix/>
          </a:blip>
          <a:stretch>
            <a:fillRect/>
          </a:stretch>
        </p:blipFill>
        <p:spPr>
          <a:xfrm>
            <a:off x="7843798" y="468000"/>
            <a:ext cx="706200" cy="7093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06"/>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Proyecto final</a:t>
            </a:r>
            <a:endParaRPr b="1" i="0" sz="4000" u="none" cap="none" strike="noStrike">
              <a:solidFill>
                <a:schemeClr val="dk1"/>
              </a:solidFill>
              <a:latin typeface="DM Sans"/>
              <a:ea typeface="DM Sans"/>
              <a:cs typeface="DM Sans"/>
              <a:sym typeface="DM Sans"/>
            </a:endParaRPr>
          </a:p>
        </p:txBody>
      </p:sp>
      <p:sp>
        <p:nvSpPr>
          <p:cNvPr id="812" name="Google Shape;812;p10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13" name="Google Shape;813;p10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14" name="Google Shape;814;p106"/>
          <p:cNvSpPr txBox="1"/>
          <p:nvPr/>
        </p:nvSpPr>
        <p:spPr>
          <a:xfrm>
            <a:off x="561900" y="1566225"/>
            <a:ext cx="4924500" cy="870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Contarás con 20 días, una vez finalizado tu curso, para entregar tu </a:t>
            </a:r>
            <a:r>
              <a:rPr b="1" lang="es" sz="1350">
                <a:solidFill>
                  <a:schemeClr val="dk1"/>
                </a:solidFill>
                <a:latin typeface="DM Sans"/>
                <a:ea typeface="DM Sans"/>
                <a:cs typeface="DM Sans"/>
                <a:sym typeface="DM Sans"/>
              </a:rPr>
              <a:t>Proyecto Final </a:t>
            </a:r>
            <a:r>
              <a:rPr lang="es" sz="1350">
                <a:solidFill>
                  <a:schemeClr val="dk1"/>
                </a:solidFill>
                <a:latin typeface="DM Sans"/>
                <a:ea typeface="DM Sans"/>
                <a:cs typeface="DM Sans"/>
                <a:sym typeface="DM Sans"/>
              </a:rPr>
              <a:t>en la plataforma.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highlight>
                  <a:srgbClr val="EAFF6A"/>
                </a:highlight>
                <a:latin typeface="DM Sans"/>
                <a:ea typeface="DM Sans"/>
                <a:cs typeface="DM Sans"/>
                <a:sym typeface="DM Sans"/>
              </a:rPr>
              <a:t>¡Atento/a!</a:t>
            </a:r>
            <a:r>
              <a:rPr lang="es" sz="1350">
                <a:solidFill>
                  <a:schemeClr val="dk1"/>
                </a:solidFill>
                <a:latin typeface="DM Sans"/>
                <a:ea typeface="DM Sans"/>
                <a:cs typeface="DM Sans"/>
                <a:sym typeface="DM Sans"/>
              </a:rPr>
              <a:t>  Pasados esos días el botón se inhabilitará. </a:t>
            </a:r>
            <a:endParaRPr sz="1350">
              <a:solidFill>
                <a:schemeClr val="dk1"/>
              </a:solidFill>
              <a:latin typeface="DM Sans"/>
              <a:ea typeface="DM Sans"/>
              <a:cs typeface="DM Sans"/>
              <a:sym typeface="DM Sans"/>
            </a:endParaRPr>
          </a:p>
        </p:txBody>
      </p:sp>
      <p:pic>
        <p:nvPicPr>
          <p:cNvPr id="815" name="Google Shape;815;p106"/>
          <p:cNvPicPr preferRelativeResize="0"/>
          <p:nvPr/>
        </p:nvPicPr>
        <p:blipFill>
          <a:blip r:embed="rId3">
            <a:alphaModFix/>
          </a:blip>
          <a:stretch>
            <a:fillRect/>
          </a:stretch>
        </p:blipFill>
        <p:spPr>
          <a:xfrm>
            <a:off x="5486400" y="1170375"/>
            <a:ext cx="2872275" cy="2872275"/>
          </a:xfrm>
          <a:prstGeom prst="rect">
            <a:avLst/>
          </a:prstGeom>
          <a:noFill/>
          <a:ln>
            <a:noFill/>
          </a:ln>
        </p:spPr>
      </p:pic>
      <p:pic>
        <p:nvPicPr>
          <p:cNvPr id="816" name="Google Shape;816;p106"/>
          <p:cNvPicPr preferRelativeResize="0"/>
          <p:nvPr/>
        </p:nvPicPr>
        <p:blipFill>
          <a:blip r:embed="rId4">
            <a:alphaModFix/>
          </a:blip>
          <a:stretch>
            <a:fillRect/>
          </a:stretch>
        </p:blipFill>
        <p:spPr>
          <a:xfrm>
            <a:off x="7843798" y="468000"/>
            <a:ext cx="706200" cy="7093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grpSp>
        <p:nvGrpSpPr>
          <p:cNvPr id="821" name="Google Shape;821;p107"/>
          <p:cNvGrpSpPr/>
          <p:nvPr/>
        </p:nvGrpSpPr>
        <p:grpSpPr>
          <a:xfrm>
            <a:off x="4202551" y="905623"/>
            <a:ext cx="738900" cy="738900"/>
            <a:chOff x="7208351" y="2467173"/>
            <a:chExt cx="738900" cy="738900"/>
          </a:xfrm>
        </p:grpSpPr>
        <p:sp>
          <p:nvSpPr>
            <p:cNvPr id="822" name="Google Shape;822;p10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3" name="Google Shape;823;p107"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824" name="Google Shape;824;p107"/>
          <p:cNvSpPr txBox="1"/>
          <p:nvPr/>
        </p:nvSpPr>
        <p:spPr>
          <a:xfrm>
            <a:off x="471775" y="1648200"/>
            <a:ext cx="8008500" cy="12375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3800">
                <a:solidFill>
                  <a:schemeClr val="dk1"/>
                </a:solidFill>
                <a:latin typeface="DM Sans"/>
                <a:ea typeface="DM Sans"/>
                <a:cs typeface="DM Sans"/>
                <a:sym typeface="DM Sans"/>
              </a:rPr>
              <a:t>Entrenamiento y optimización de Modelos de Machine Learning</a:t>
            </a:r>
            <a:endParaRPr b="1" i="0" sz="3800" u="none" cap="none" strike="noStrike">
              <a:solidFill>
                <a:schemeClr val="dk1"/>
              </a:solidFill>
              <a:latin typeface="DM Sans"/>
              <a:ea typeface="DM Sans"/>
              <a:cs typeface="DM Sans"/>
              <a:sym typeface="DM Sans"/>
            </a:endParaRPr>
          </a:p>
        </p:txBody>
      </p:sp>
      <p:sp>
        <p:nvSpPr>
          <p:cNvPr id="825" name="Google Shape;825;p107"/>
          <p:cNvSpPr txBox="1"/>
          <p:nvPr/>
        </p:nvSpPr>
        <p:spPr>
          <a:xfrm>
            <a:off x="452550" y="2885700"/>
            <a:ext cx="8238900" cy="1169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1600">
                <a:solidFill>
                  <a:srgbClr val="999999"/>
                </a:solidFill>
                <a:latin typeface="DM Sans"/>
                <a:ea typeface="DM Sans"/>
                <a:cs typeface="DM Sans"/>
                <a:sym typeface="DM Sans"/>
              </a:rPr>
              <a:t>Deberás entregar tu </a:t>
            </a:r>
            <a:r>
              <a:rPr b="1" lang="es" sz="1600">
                <a:solidFill>
                  <a:srgbClr val="999999"/>
                </a:solidFill>
                <a:latin typeface="DM Sans"/>
                <a:ea typeface="DM Sans"/>
                <a:cs typeface="DM Sans"/>
                <a:sym typeface="DM Sans"/>
              </a:rPr>
              <a:t>Proyecto Final. </a:t>
            </a:r>
            <a:r>
              <a:rPr lang="es" sz="1600">
                <a:solidFill>
                  <a:srgbClr val="999999"/>
                </a:solidFill>
                <a:latin typeface="DM Sans"/>
                <a:ea typeface="DM Sans"/>
                <a:cs typeface="DM Sans"/>
                <a:sym typeface="DM Sans"/>
              </a:rPr>
              <a:t>Entrenarás y optimizarás diversos modelos de Machine Learning para resolver una problemática específica, detectada en la instancia de entrega anterior. El objetivo es que puedan utilizar modelos de ML para resolver el problema de una industria o negocio</a:t>
            </a:r>
            <a:endParaRPr i="0" sz="1600" u="none" cap="none" strike="noStrike">
              <a:solidFill>
                <a:srgbClr val="9E9E9E"/>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6"/>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3000" u="none" cap="none" strike="noStrike">
                <a:solidFill>
                  <a:schemeClr val="dk1"/>
                </a:solidFill>
                <a:latin typeface="DM Sans"/>
                <a:ea typeface="DM Sans"/>
                <a:cs typeface="DM Sans"/>
                <a:sym typeface="DM Sans"/>
              </a:rPr>
              <a:t>NLTK</a:t>
            </a:r>
            <a:endParaRPr b="1" i="0" sz="3000" u="none" cap="none" strike="noStrike">
              <a:solidFill>
                <a:schemeClr val="dk1"/>
              </a:solidFill>
              <a:latin typeface="DM Sans"/>
              <a:ea typeface="DM Sans"/>
              <a:cs typeface="DM Sans"/>
              <a:sym typeface="DM Sans"/>
            </a:endParaRPr>
          </a:p>
        </p:txBody>
      </p:sp>
      <p:sp>
        <p:nvSpPr>
          <p:cNvPr id="163" name="Google Shape;163;p3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6"/>
          <p:cNvSpPr txBox="1"/>
          <p:nvPr/>
        </p:nvSpPr>
        <p:spPr>
          <a:xfrm>
            <a:off x="573750" y="1016425"/>
            <a:ext cx="4574100" cy="31938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700"/>
              <a:buFont typeface="Arial"/>
              <a:buNone/>
            </a:pPr>
            <a:r>
              <a:rPr b="0" i="0" lang="es" sz="1700" u="none" cap="none" strike="noStrike">
                <a:solidFill>
                  <a:srgbClr val="28262B"/>
                </a:solidFill>
                <a:latin typeface="DM Sans"/>
                <a:ea typeface="DM Sans"/>
                <a:cs typeface="DM Sans"/>
                <a:sym typeface="DM Sans"/>
              </a:rPr>
              <a:t>NLTK es un set de herramientas creado para trabajar con NLP en Python. Nos proporciona varias bibliotecas de procesamiento de texto con muchos conjuntos de datos de prueba. Se puede realizar una variedad de tareas, como tokenización, visualización de árboles de análisis, etc. </a:t>
            </a:r>
            <a:endParaRPr b="0" i="0" sz="1700" u="none" cap="none" strike="noStrike">
              <a:solidFill>
                <a:srgbClr val="28262B"/>
              </a:solidFill>
              <a:latin typeface="DM Sans"/>
              <a:ea typeface="DM Sans"/>
              <a:cs typeface="DM Sans"/>
              <a:sym typeface="DM Sans"/>
            </a:endParaRPr>
          </a:p>
        </p:txBody>
      </p:sp>
      <p:pic>
        <p:nvPicPr>
          <p:cNvPr id="166" name="Google Shape;166;p36"/>
          <p:cNvPicPr preferRelativeResize="0"/>
          <p:nvPr/>
        </p:nvPicPr>
        <p:blipFill rotWithShape="1">
          <a:blip r:embed="rId3">
            <a:alphaModFix/>
          </a:blip>
          <a:srcRect b="0" l="0" r="0" t="0"/>
          <a:stretch/>
        </p:blipFill>
        <p:spPr>
          <a:xfrm>
            <a:off x="7847625" y="468000"/>
            <a:ext cx="702374" cy="702374"/>
          </a:xfrm>
          <a:prstGeom prst="rect">
            <a:avLst/>
          </a:prstGeom>
          <a:noFill/>
          <a:ln>
            <a:noFill/>
          </a:ln>
        </p:spPr>
      </p:pic>
      <p:pic>
        <p:nvPicPr>
          <p:cNvPr id="167" name="Google Shape;167;p36"/>
          <p:cNvPicPr preferRelativeResize="0"/>
          <p:nvPr/>
        </p:nvPicPr>
        <p:blipFill rotWithShape="1">
          <a:blip r:embed="rId4">
            <a:alphaModFix/>
          </a:blip>
          <a:srcRect b="0" l="0" r="0" t="0"/>
          <a:stretch/>
        </p:blipFill>
        <p:spPr>
          <a:xfrm>
            <a:off x="5147850" y="1170375"/>
            <a:ext cx="2952000" cy="29520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grpSp>
        <p:nvGrpSpPr>
          <p:cNvPr id="830" name="Google Shape;830;p108"/>
          <p:cNvGrpSpPr/>
          <p:nvPr/>
        </p:nvGrpSpPr>
        <p:grpSpPr>
          <a:xfrm>
            <a:off x="457359" y="468298"/>
            <a:ext cx="431074" cy="431074"/>
            <a:chOff x="7208351" y="2467173"/>
            <a:chExt cx="738900" cy="738900"/>
          </a:xfrm>
        </p:grpSpPr>
        <p:sp>
          <p:nvSpPr>
            <p:cNvPr id="831" name="Google Shape;831;p10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2" name="Google Shape;832;p108"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833" name="Google Shape;833;p108"/>
          <p:cNvSpPr txBox="1"/>
          <p:nvPr/>
        </p:nvSpPr>
        <p:spPr>
          <a:xfrm>
            <a:off x="501450" y="899375"/>
            <a:ext cx="7310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3000" u="none" cap="none" strike="noStrike">
                <a:solidFill>
                  <a:schemeClr val="dk1"/>
                </a:solidFill>
                <a:latin typeface="DM Sans"/>
                <a:ea typeface="DM Sans"/>
                <a:cs typeface="DM Sans"/>
                <a:sym typeface="DM Sans"/>
              </a:rPr>
              <a:t>Entre</a:t>
            </a:r>
            <a:r>
              <a:rPr b="1" lang="es" sz="3000">
                <a:solidFill>
                  <a:schemeClr val="dk1"/>
                </a:solidFill>
                <a:latin typeface="DM Sans"/>
                <a:ea typeface="DM Sans"/>
                <a:cs typeface="DM Sans"/>
                <a:sym typeface="DM Sans"/>
              </a:rPr>
              <a:t>namiento y optimización de modelos de Machine Learning</a:t>
            </a:r>
            <a:endParaRPr b="1" i="0" sz="3000" u="none" cap="none" strike="noStrike">
              <a:solidFill>
                <a:schemeClr val="dk1"/>
              </a:solidFill>
              <a:latin typeface="DM Sans"/>
              <a:ea typeface="DM Sans"/>
              <a:cs typeface="DM Sans"/>
              <a:sym typeface="DM Sans"/>
            </a:endParaRPr>
          </a:p>
        </p:txBody>
      </p:sp>
      <p:pic>
        <p:nvPicPr>
          <p:cNvPr id="834" name="Google Shape;834;p10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835" name="Google Shape;835;p10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836" name="Google Shape;836;p108"/>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08"/>
          <p:cNvSpPr txBox="1"/>
          <p:nvPr/>
        </p:nvSpPr>
        <p:spPr>
          <a:xfrm>
            <a:off x="457350" y="1749900"/>
            <a:ext cx="7956900" cy="2282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Objetivos generales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Utilizar modelos de Machine Learning para resolver un problema de una industria o negocio</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 sz="1350">
                <a:latin typeface="DM Sans"/>
                <a:ea typeface="DM Sans"/>
                <a:cs typeface="DM Sans"/>
                <a:sym typeface="DM Sans"/>
              </a:rPr>
              <a:t>Objetivos específicos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Retomar el trabajo realizado en la segunda pre entrega, sumando el trabajo con Machine Learning </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Modelar la situación como un problema de Machine Learning </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Entrenar modelos de Machine Learning </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Realizar ingeniería de atributos y normalización/estandarización de variables</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Seleccionar el modelo con mejor performance</a:t>
            </a:r>
            <a:endParaRPr sz="1350">
              <a:solidFill>
                <a:srgbClr val="999999"/>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grpSp>
        <p:nvGrpSpPr>
          <p:cNvPr id="842" name="Google Shape;842;p109"/>
          <p:cNvGrpSpPr/>
          <p:nvPr/>
        </p:nvGrpSpPr>
        <p:grpSpPr>
          <a:xfrm>
            <a:off x="457359" y="468298"/>
            <a:ext cx="431074" cy="431074"/>
            <a:chOff x="7208351" y="2467173"/>
            <a:chExt cx="738900" cy="738900"/>
          </a:xfrm>
        </p:grpSpPr>
        <p:sp>
          <p:nvSpPr>
            <p:cNvPr id="843" name="Google Shape;843;p10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4" name="Google Shape;844;p109"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pic>
        <p:nvPicPr>
          <p:cNvPr id="845" name="Google Shape;845;p10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846" name="Google Shape;846;p10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847" name="Google Shape;847;p109"/>
          <p:cNvSpPr txBox="1"/>
          <p:nvPr/>
        </p:nvSpPr>
        <p:spPr>
          <a:xfrm>
            <a:off x="457350" y="1749900"/>
            <a:ext cx="7956900" cy="250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80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Requisitos base</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F89D2"/>
              </a:buClr>
              <a:buSzPts val="1350"/>
              <a:buFont typeface="DM Sans"/>
              <a:buChar char="✓"/>
            </a:pPr>
            <a:r>
              <a:rPr b="0" i="0" lang="es" sz="1000" u="none" cap="none" strike="noStrike">
                <a:solidFill>
                  <a:srgbClr val="999999"/>
                </a:solidFill>
                <a:latin typeface="DM Sans"/>
                <a:ea typeface="DM Sans"/>
                <a:cs typeface="DM Sans"/>
                <a:sym typeface="DM Sans"/>
              </a:rPr>
              <a:t>Un Notebook (Colab o Jupyter) que debe contener:</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 sz="1000" u="none" cap="none" strike="noStrike">
                <a:solidFill>
                  <a:srgbClr val="999999"/>
                </a:solidFill>
                <a:latin typeface="DM Sans"/>
                <a:ea typeface="DM Sans"/>
                <a:cs typeface="DM Sans"/>
                <a:sym typeface="DM Sans"/>
              </a:rPr>
              <a:t>Abstracto con motivación y audiencia:  </a:t>
            </a:r>
            <a:r>
              <a:rPr b="0" i="0" lang="es" sz="1000" u="none" cap="none" strike="noStrike">
                <a:solidFill>
                  <a:srgbClr val="999999"/>
                </a:solidFill>
                <a:latin typeface="DM Sans"/>
                <a:ea typeface="DM Sans"/>
                <a:cs typeface="DM Sans"/>
                <a:sym typeface="DM Sans"/>
              </a:rPr>
              <a:t>Descripción de alto nivel de lo que motiva a analizar los datos elegidos y audiencia que se podría beneficiar de este análisis.</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 sz="1000" u="none" cap="none" strike="noStrike">
                <a:solidFill>
                  <a:srgbClr val="999999"/>
                </a:solidFill>
                <a:latin typeface="DM Sans"/>
                <a:ea typeface="DM Sans"/>
                <a:cs typeface="DM Sans"/>
                <a:sym typeface="DM Sans"/>
              </a:rPr>
              <a:t>Preguntas/Problema que buscamos resolver:</a:t>
            </a:r>
            <a:r>
              <a:rPr b="0" i="0" lang="es" sz="1000" u="none" cap="none" strike="noStrike">
                <a:solidFill>
                  <a:srgbClr val="999999"/>
                </a:solidFill>
                <a:latin typeface="DM Sans"/>
                <a:ea typeface="DM Sans"/>
                <a:cs typeface="DM Sans"/>
                <a:sym typeface="DM Sans"/>
              </a:rPr>
              <a:t> Si bien puede haber más de una problemática a resolver, la problemática principal debe encuadrarse como un problema de clasificación o regresión.</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 sz="1000" u="none" cap="none" strike="noStrike">
                <a:solidFill>
                  <a:srgbClr val="999999"/>
                </a:solidFill>
                <a:latin typeface="DM Sans"/>
                <a:ea typeface="DM Sans"/>
                <a:cs typeface="DM Sans"/>
                <a:sym typeface="DM Sans"/>
              </a:rPr>
              <a:t>Breve Análisis Exploratorio de Datos (EDA): </a:t>
            </a:r>
            <a:r>
              <a:rPr b="0" i="0" lang="es" sz="1000" u="none" cap="none" strike="noStrike">
                <a:solidFill>
                  <a:srgbClr val="999999"/>
                </a:solidFill>
                <a:latin typeface="DM Sans"/>
                <a:ea typeface="DM Sans"/>
                <a:cs typeface="DM Sans"/>
                <a:sym typeface="DM Sans"/>
              </a:rPr>
              <a:t>Análisis descriptivo de los datos mediante visualizaciones y herramientas estadísticas, análisis de valores faltantes.</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 sz="1000" u="none" cap="none" strike="noStrike">
                <a:solidFill>
                  <a:srgbClr val="999999"/>
                </a:solidFill>
                <a:latin typeface="DM Sans"/>
                <a:ea typeface="DM Sans"/>
                <a:cs typeface="DM Sans"/>
                <a:sym typeface="DM Sans"/>
              </a:rPr>
              <a:t>Ingeniería de atributos: </a:t>
            </a:r>
            <a:r>
              <a:rPr b="0" i="0" lang="es" sz="1000" u="none" cap="none" strike="noStrike">
                <a:solidFill>
                  <a:srgbClr val="999999"/>
                </a:solidFill>
                <a:latin typeface="DM Sans"/>
                <a:ea typeface="DM Sans"/>
                <a:cs typeface="DM Sans"/>
                <a:sym typeface="DM Sans"/>
              </a:rPr>
              <a:t>Creación de nuevas variables, transformación de variables existentes (i.e normalización de variables, encoding, etc.)</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 sz="1000" u="none" cap="none" strike="noStrike">
                <a:solidFill>
                  <a:srgbClr val="999999"/>
                </a:solidFill>
                <a:latin typeface="DM Sans"/>
                <a:ea typeface="DM Sans"/>
                <a:cs typeface="DM Sans"/>
                <a:sym typeface="DM Sans"/>
              </a:rPr>
              <a:t>Entrenamiento y Testeo: </a:t>
            </a:r>
            <a:r>
              <a:rPr b="0" i="0" lang="es" sz="1000" u="none" cap="none" strike="noStrike">
                <a:solidFill>
                  <a:srgbClr val="999999"/>
                </a:solidFill>
                <a:latin typeface="DM Sans"/>
                <a:ea typeface="DM Sans"/>
                <a:cs typeface="DM Sans"/>
                <a:sym typeface="DM Sans"/>
              </a:rPr>
              <a:t>Entrenamiento y testeo de al menos 2 modelos distintos de Machine Learning utilizando algún método de validación cruzada.</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 sz="1000" u="none" cap="none" strike="noStrike">
                <a:solidFill>
                  <a:srgbClr val="999999"/>
                </a:solidFill>
                <a:latin typeface="DM Sans"/>
                <a:ea typeface="DM Sans"/>
                <a:cs typeface="DM Sans"/>
                <a:sym typeface="DM Sans"/>
              </a:rPr>
              <a:t>Optimización: </a:t>
            </a:r>
            <a:r>
              <a:rPr b="0" i="0" lang="es" sz="1000" u="none" cap="none" strike="noStrike">
                <a:solidFill>
                  <a:srgbClr val="999999"/>
                </a:solidFill>
                <a:latin typeface="DM Sans"/>
                <a:ea typeface="DM Sans"/>
                <a:cs typeface="DM Sans"/>
                <a:sym typeface="DM Sans"/>
              </a:rPr>
              <a:t>Utilizar alguna técnica de optimización de hiperparámetros (e.g gridsearch, randomizedsearch, etc.)</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 sz="1000" u="none" cap="none" strike="noStrike">
                <a:solidFill>
                  <a:srgbClr val="999999"/>
                </a:solidFill>
                <a:latin typeface="DM Sans"/>
                <a:ea typeface="DM Sans"/>
                <a:cs typeface="DM Sans"/>
                <a:sym typeface="DM Sans"/>
              </a:rPr>
              <a:t>Selección de modelos:</a:t>
            </a:r>
            <a:r>
              <a:rPr b="0" i="0" lang="es" sz="1000" u="none" cap="none" strike="noStrike">
                <a:solidFill>
                  <a:srgbClr val="999999"/>
                </a:solidFill>
                <a:latin typeface="DM Sans"/>
                <a:ea typeface="DM Sans"/>
                <a:cs typeface="DM Sans"/>
                <a:sym typeface="DM Sans"/>
              </a:rPr>
              <a:t> utilizar las métricas apropiadas para la selección del mejor modelo (e.g AUC, MSE, etc.)</a:t>
            </a:r>
            <a:endParaRPr b="0" i="0" sz="1350" u="none" cap="none" strike="noStrike">
              <a:solidFill>
                <a:srgbClr val="999999"/>
              </a:solidFill>
              <a:latin typeface="DM Sans"/>
              <a:ea typeface="DM Sans"/>
              <a:cs typeface="DM Sans"/>
              <a:sym typeface="DM Sans"/>
            </a:endParaRPr>
          </a:p>
        </p:txBody>
      </p:sp>
      <p:sp>
        <p:nvSpPr>
          <p:cNvPr id="848" name="Google Shape;848;p109"/>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09"/>
          <p:cNvSpPr txBox="1"/>
          <p:nvPr/>
        </p:nvSpPr>
        <p:spPr>
          <a:xfrm>
            <a:off x="501450" y="899375"/>
            <a:ext cx="7310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3000" u="none" cap="none" strike="noStrike">
                <a:solidFill>
                  <a:schemeClr val="dk1"/>
                </a:solidFill>
                <a:latin typeface="DM Sans"/>
                <a:ea typeface="DM Sans"/>
                <a:cs typeface="DM Sans"/>
                <a:sym typeface="DM Sans"/>
              </a:rPr>
              <a:t>Entre</a:t>
            </a:r>
            <a:r>
              <a:rPr b="1" lang="es" sz="3000">
                <a:solidFill>
                  <a:schemeClr val="dk1"/>
                </a:solidFill>
                <a:latin typeface="DM Sans"/>
                <a:ea typeface="DM Sans"/>
                <a:cs typeface="DM Sans"/>
                <a:sym typeface="DM Sans"/>
              </a:rPr>
              <a:t>namiento y optimización de modelos de Machine Learning</a:t>
            </a:r>
            <a:endParaRPr b="1" i="0" sz="3000" u="none" cap="none" strike="noStrike">
              <a:solidFill>
                <a:schemeClr val="dk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grpSp>
        <p:nvGrpSpPr>
          <p:cNvPr id="854" name="Google Shape;854;p110"/>
          <p:cNvGrpSpPr/>
          <p:nvPr/>
        </p:nvGrpSpPr>
        <p:grpSpPr>
          <a:xfrm>
            <a:off x="457359" y="468298"/>
            <a:ext cx="431074" cy="431074"/>
            <a:chOff x="7208351" y="2467173"/>
            <a:chExt cx="738900" cy="738900"/>
          </a:xfrm>
        </p:grpSpPr>
        <p:sp>
          <p:nvSpPr>
            <p:cNvPr id="855" name="Google Shape;855;p11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6" name="Google Shape;856;p110"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857" name="Google Shape;857;p110"/>
          <p:cNvSpPr txBox="1"/>
          <p:nvPr/>
        </p:nvSpPr>
        <p:spPr>
          <a:xfrm>
            <a:off x="501450" y="899375"/>
            <a:ext cx="7310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3000" u="none" cap="none" strike="noStrike">
                <a:solidFill>
                  <a:schemeClr val="dk1"/>
                </a:solidFill>
                <a:latin typeface="DM Sans"/>
                <a:ea typeface="DM Sans"/>
                <a:cs typeface="DM Sans"/>
                <a:sym typeface="DM Sans"/>
              </a:rPr>
              <a:t>Entre</a:t>
            </a:r>
            <a:r>
              <a:rPr b="1" lang="es" sz="3000">
                <a:solidFill>
                  <a:schemeClr val="dk1"/>
                </a:solidFill>
                <a:latin typeface="DM Sans"/>
                <a:ea typeface="DM Sans"/>
                <a:cs typeface="DM Sans"/>
                <a:sym typeface="DM Sans"/>
              </a:rPr>
              <a:t>namiento y optimización de modelos de Machine Learning</a:t>
            </a:r>
            <a:endParaRPr b="1" i="0" sz="3000" u="none" cap="none" strike="noStrike">
              <a:solidFill>
                <a:schemeClr val="dk1"/>
              </a:solidFill>
              <a:latin typeface="DM Sans"/>
              <a:ea typeface="DM Sans"/>
              <a:cs typeface="DM Sans"/>
              <a:sym typeface="DM Sans"/>
            </a:endParaRPr>
          </a:p>
        </p:txBody>
      </p:sp>
      <p:pic>
        <p:nvPicPr>
          <p:cNvPr id="858" name="Google Shape;858;p11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859" name="Google Shape;859;p110"/>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860" name="Google Shape;860;p110"/>
          <p:cNvSpPr txBox="1"/>
          <p:nvPr/>
        </p:nvSpPr>
        <p:spPr>
          <a:xfrm>
            <a:off x="457350" y="1749900"/>
            <a:ext cx="7956900" cy="15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Piezas sugeridas</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F89D2"/>
              </a:buClr>
              <a:buSzPts val="1350"/>
              <a:buFont typeface="DM Sans"/>
              <a:buChar char="✓"/>
            </a:pPr>
            <a:r>
              <a:rPr b="1" i="0" lang="es" sz="1350" u="none" cap="none" strike="noStrike">
                <a:solidFill>
                  <a:srgbClr val="999999"/>
                </a:solidFill>
                <a:latin typeface="DM Sans"/>
                <a:ea typeface="DM Sans"/>
                <a:cs typeface="DM Sans"/>
                <a:sym typeface="DM Sans"/>
              </a:rPr>
              <a:t>Librerías:</a:t>
            </a:r>
            <a:endParaRPr b="1" i="0" sz="135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200"/>
              <a:buFont typeface="Arial"/>
              <a:buNone/>
            </a:pPr>
            <a:r>
              <a:rPr i="0" lang="es" sz="1350" u="none" cap="none" strike="noStrike">
                <a:solidFill>
                  <a:srgbClr val="999999"/>
                </a:solidFill>
                <a:latin typeface="DM Sans"/>
                <a:ea typeface="DM Sans"/>
                <a:cs typeface="DM Sans"/>
                <a:sym typeface="DM Sans"/>
              </a:rPr>
              <a:t>numpy - pandas - matplotlib - sklearn - xgboost - shap</a:t>
            </a:r>
            <a:endParaRPr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800"/>
              </a:spcBef>
              <a:spcAft>
                <a:spcPts val="0"/>
              </a:spcAft>
              <a:buClr>
                <a:srgbClr val="EF89D2"/>
              </a:buClr>
              <a:buSzPts val="1350"/>
              <a:buFont typeface="DM Sans"/>
              <a:buChar char="✓"/>
            </a:pPr>
            <a:r>
              <a:rPr b="1" i="0" lang="es" sz="1350" u="none" cap="none" strike="noStrike">
                <a:solidFill>
                  <a:srgbClr val="999999"/>
                </a:solidFill>
                <a:latin typeface="DM Sans"/>
                <a:ea typeface="DM Sans"/>
                <a:cs typeface="DM Sans"/>
                <a:sym typeface="DM Sans"/>
              </a:rPr>
              <a:t>Claridad de código:</a:t>
            </a:r>
            <a:endParaRPr b="1" i="0" sz="135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800"/>
              </a:spcAft>
              <a:buClr>
                <a:srgbClr val="000000"/>
              </a:buClr>
              <a:buSzPts val="1200"/>
              <a:buFont typeface="Arial"/>
              <a:buNone/>
            </a:pPr>
            <a:r>
              <a:rPr i="0" lang="es" sz="1350" u="none" cap="none" strike="noStrike">
                <a:solidFill>
                  <a:srgbClr val="999999"/>
                </a:solidFill>
                <a:latin typeface="DM Sans"/>
                <a:ea typeface="DM Sans"/>
                <a:cs typeface="DM Sans"/>
                <a:sym typeface="DM Sans"/>
              </a:rPr>
              <a:t>Estructura - Markdown - </a:t>
            </a:r>
            <a:r>
              <a:rPr b="0" i="0" lang="es" sz="1350" u="none" cap="none" strike="noStrike">
                <a:solidFill>
                  <a:srgbClr val="999999"/>
                </a:solidFill>
                <a:latin typeface="DM Sans"/>
                <a:ea typeface="DM Sans"/>
                <a:cs typeface="DM Sans"/>
                <a:sym typeface="DM Sans"/>
              </a:rPr>
              <a:t>Comentarios</a:t>
            </a:r>
            <a:endParaRPr b="0" i="0" sz="1350" u="none" cap="none" strike="noStrike">
              <a:solidFill>
                <a:srgbClr val="999999"/>
              </a:solidFill>
              <a:latin typeface="DM Sans"/>
              <a:ea typeface="DM Sans"/>
              <a:cs typeface="DM Sans"/>
              <a:sym typeface="DM Sans"/>
            </a:endParaRPr>
          </a:p>
        </p:txBody>
      </p:sp>
      <p:sp>
        <p:nvSpPr>
          <p:cNvPr id="861" name="Google Shape;861;p110"/>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10"/>
          <p:cNvSpPr txBox="1"/>
          <p:nvPr/>
        </p:nvSpPr>
        <p:spPr>
          <a:xfrm>
            <a:off x="501450" y="3355788"/>
            <a:ext cx="7956900" cy="125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Modelo de Proyecto final</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5">
                  <a:extLst>
                    <a:ext uri="{A12FA001-AC4F-418D-AE19-62706E023703}">
                      <ahyp:hlinkClr val="tx"/>
                    </a:ext>
                  </a:extLst>
                </a:hlinkClick>
              </a:rPr>
              <a:t>Ejemplo proyecto final</a:t>
            </a:r>
            <a:endParaRPr b="1" sz="1350">
              <a:solidFill>
                <a:srgbClr val="83AEFB"/>
              </a:solidFill>
              <a:latin typeface="DM Sans"/>
              <a:ea typeface="DM Sans"/>
              <a:cs typeface="DM Sans"/>
              <a:sym typeface="DM Sans"/>
            </a:endParaRPr>
          </a:p>
          <a:p>
            <a:pPr indent="0" lvl="0" marL="0" rtl="0" algn="l">
              <a:spcBef>
                <a:spcPts val="800"/>
              </a:spcBef>
              <a:spcAft>
                <a:spcPts val="0"/>
              </a:spcAft>
              <a:buNone/>
            </a:pPr>
            <a:r>
              <a:rPr b="1" lang="es" sz="1250">
                <a:solidFill>
                  <a:schemeClr val="dk1"/>
                </a:solidFill>
                <a:latin typeface="DM Sans"/>
                <a:ea typeface="DM Sans"/>
                <a:cs typeface="DM Sans"/>
                <a:sym typeface="DM Sans"/>
              </a:rPr>
              <a:t>Explicación del desafío</a:t>
            </a:r>
            <a:endParaRPr b="1" sz="1250">
              <a:solidFill>
                <a:schemeClr val="dk1"/>
              </a:solidFill>
              <a:latin typeface="DM Sans"/>
              <a:ea typeface="DM Sans"/>
              <a:cs typeface="DM Sans"/>
              <a:sym typeface="DM Sans"/>
            </a:endParaRPr>
          </a:p>
          <a:p>
            <a:pPr indent="-307975" lvl="0" marL="457200" rtl="0" algn="l">
              <a:spcBef>
                <a:spcPts val="800"/>
              </a:spcBef>
              <a:spcAft>
                <a:spcPts val="0"/>
              </a:spcAft>
              <a:buClr>
                <a:srgbClr val="EA90FF"/>
              </a:buClr>
              <a:buSzPts val="1250"/>
              <a:buFont typeface="DM Sans"/>
              <a:buChar char="✓"/>
            </a:pPr>
            <a:r>
              <a:rPr lang="es" sz="1250" u="sng">
                <a:solidFill>
                  <a:srgbClr val="83AEFB"/>
                </a:solidFill>
                <a:latin typeface="DM Sans"/>
                <a:ea typeface="DM Sans"/>
                <a:cs typeface="DM Sans"/>
                <a:sym typeface="DM Sans"/>
                <a:hlinkClick r:id="rId6">
                  <a:extLst>
                    <a:ext uri="{A12FA001-AC4F-418D-AE19-62706E023703}">
                      <ahyp:hlinkClr val="tx"/>
                    </a:ext>
                  </a:extLst>
                </a:hlinkClick>
              </a:rPr>
              <a:t>¡Click aquí!</a:t>
            </a:r>
            <a:endParaRPr b="1" sz="1350">
              <a:solidFill>
                <a:srgbClr val="83AEFB"/>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11"/>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Rooms</a:t>
            </a:r>
            <a:endParaRPr b="1" i="0" sz="4000" u="none" cap="none" strike="noStrike">
              <a:solidFill>
                <a:schemeClr val="dk1"/>
              </a:solidFill>
              <a:latin typeface="DM Sans"/>
              <a:ea typeface="DM Sans"/>
              <a:cs typeface="DM Sans"/>
              <a:sym typeface="DM Sans"/>
            </a:endParaRPr>
          </a:p>
        </p:txBody>
      </p:sp>
      <p:sp>
        <p:nvSpPr>
          <p:cNvPr id="868" name="Google Shape;868;p11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69" name="Google Shape;869;p11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0" name="Google Shape;870;p111"/>
          <p:cNvSpPr txBox="1"/>
          <p:nvPr/>
        </p:nvSpPr>
        <p:spPr>
          <a:xfrm>
            <a:off x="561900" y="1566225"/>
            <a:ext cx="4924500" cy="870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Dari &gt; 1</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Alfred &gt; 2</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Andy &gt; 3</a:t>
            </a:r>
            <a:endParaRPr sz="1350">
              <a:solidFill>
                <a:schemeClr val="dk1"/>
              </a:solidFill>
              <a:latin typeface="DM Sans"/>
              <a:ea typeface="DM Sans"/>
              <a:cs typeface="DM Sans"/>
              <a:sym typeface="DM Sans"/>
            </a:endParaRPr>
          </a:p>
        </p:txBody>
      </p:sp>
      <p:pic>
        <p:nvPicPr>
          <p:cNvPr id="871" name="Google Shape;871;p111"/>
          <p:cNvPicPr preferRelativeResize="0"/>
          <p:nvPr/>
        </p:nvPicPr>
        <p:blipFill>
          <a:blip r:embed="rId3">
            <a:alphaModFix/>
          </a:blip>
          <a:stretch>
            <a:fillRect/>
          </a:stretch>
        </p:blipFill>
        <p:spPr>
          <a:xfrm>
            <a:off x="5486400" y="1170375"/>
            <a:ext cx="2872275" cy="2872275"/>
          </a:xfrm>
          <a:prstGeom prst="rect">
            <a:avLst/>
          </a:prstGeom>
          <a:noFill/>
          <a:ln>
            <a:noFill/>
          </a:ln>
        </p:spPr>
      </p:pic>
      <p:pic>
        <p:nvPicPr>
          <p:cNvPr id="872" name="Google Shape;872;p111"/>
          <p:cNvPicPr preferRelativeResize="0"/>
          <p:nvPr/>
        </p:nvPicPr>
        <p:blipFill>
          <a:blip r:embed="rId4">
            <a:alphaModFix/>
          </a:blip>
          <a:stretch>
            <a:fillRect/>
          </a:stretch>
        </p:blipFill>
        <p:spPr>
          <a:xfrm>
            <a:off x="7843798" y="468000"/>
            <a:ext cx="706200" cy="7093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12"/>
          <p:cNvSpPr txBox="1"/>
          <p:nvPr/>
        </p:nvSpPr>
        <p:spPr>
          <a:xfrm>
            <a:off x="1086625" y="1689750"/>
            <a:ext cx="7251900" cy="1764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Llegamos al final del recorrido, pero para ustedes es solo el comienzo…</a:t>
            </a:r>
            <a:endParaRPr b="1" sz="3800">
              <a:solidFill>
                <a:schemeClr val="dk1"/>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13"/>
          <p:cNvSpPr txBox="1"/>
          <p:nvPr/>
        </p:nvSpPr>
        <p:spPr>
          <a:xfrm>
            <a:off x="457725" y="1071050"/>
            <a:ext cx="4730100" cy="2955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Aprendimos fundamentos de Ciencia de Datos e Introducción a la Programación</a:t>
            </a:r>
            <a:endParaRPr b="1" sz="4000">
              <a:solidFill>
                <a:schemeClr val="dk1"/>
              </a:solidFill>
              <a:latin typeface="DM Sans"/>
              <a:ea typeface="DM Sans"/>
              <a:cs typeface="DM Sans"/>
              <a:sym typeface="DM Sans"/>
            </a:endParaRPr>
          </a:p>
        </p:txBody>
      </p:sp>
      <p:pic>
        <p:nvPicPr>
          <p:cNvPr id="883" name="Google Shape;883;p113"/>
          <p:cNvPicPr preferRelativeResize="0"/>
          <p:nvPr/>
        </p:nvPicPr>
        <p:blipFill>
          <a:blip r:embed="rId3">
            <a:alphaModFix/>
          </a:blip>
          <a:stretch>
            <a:fillRect/>
          </a:stretch>
        </p:blipFill>
        <p:spPr>
          <a:xfrm>
            <a:off x="5325000" y="960300"/>
            <a:ext cx="2511950" cy="25119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14"/>
          <p:cNvSpPr txBox="1"/>
          <p:nvPr/>
        </p:nvSpPr>
        <p:spPr>
          <a:xfrm>
            <a:off x="457725" y="1071050"/>
            <a:ext cx="4730100" cy="2955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Programación y Manipulación de Datos con Python con diferentes </a:t>
            </a:r>
            <a:r>
              <a:rPr b="1" lang="es" sz="4000">
                <a:solidFill>
                  <a:schemeClr val="dk1"/>
                </a:solidFill>
                <a:highlight>
                  <a:srgbClr val="EAFF6A"/>
                </a:highlight>
                <a:latin typeface="DM Sans"/>
                <a:ea typeface="DM Sans"/>
                <a:cs typeface="DM Sans"/>
                <a:sym typeface="DM Sans"/>
              </a:rPr>
              <a:t>fuentes de datos</a:t>
            </a:r>
            <a:endParaRPr b="1" sz="4000">
              <a:solidFill>
                <a:schemeClr val="dk1"/>
              </a:solidFill>
              <a:highlight>
                <a:srgbClr val="EAFF6A"/>
              </a:highlight>
              <a:latin typeface="DM Sans"/>
              <a:ea typeface="DM Sans"/>
              <a:cs typeface="DM Sans"/>
              <a:sym typeface="DM Sans"/>
            </a:endParaRPr>
          </a:p>
        </p:txBody>
      </p:sp>
      <p:pic>
        <p:nvPicPr>
          <p:cNvPr id="889" name="Google Shape;889;p114"/>
          <p:cNvPicPr preferRelativeResize="0"/>
          <p:nvPr/>
        </p:nvPicPr>
        <p:blipFill>
          <a:blip r:embed="rId3">
            <a:alphaModFix/>
          </a:blip>
          <a:stretch>
            <a:fillRect/>
          </a:stretch>
        </p:blipFill>
        <p:spPr>
          <a:xfrm>
            <a:off x="5311250" y="1228750"/>
            <a:ext cx="2493150" cy="24931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15"/>
          <p:cNvSpPr txBox="1"/>
          <p:nvPr/>
        </p:nvSpPr>
        <p:spPr>
          <a:xfrm>
            <a:off x="457725" y="1071050"/>
            <a:ext cx="4730100" cy="2955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Aprendimos a realizar Análisis Predictivo y Modelos Analíticos</a:t>
            </a:r>
            <a:endParaRPr b="1" sz="4000">
              <a:solidFill>
                <a:schemeClr val="dk1"/>
              </a:solidFill>
              <a:highlight>
                <a:srgbClr val="EAFF6A"/>
              </a:highlight>
              <a:latin typeface="DM Sans"/>
              <a:ea typeface="DM Sans"/>
              <a:cs typeface="DM Sans"/>
              <a:sym typeface="DM Sans"/>
            </a:endParaRPr>
          </a:p>
        </p:txBody>
      </p:sp>
      <p:pic>
        <p:nvPicPr>
          <p:cNvPr id="895" name="Google Shape;895;p115"/>
          <p:cNvPicPr preferRelativeResize="0"/>
          <p:nvPr/>
        </p:nvPicPr>
        <p:blipFill>
          <a:blip r:embed="rId3">
            <a:alphaModFix/>
          </a:blip>
          <a:stretch>
            <a:fillRect/>
          </a:stretch>
        </p:blipFill>
        <p:spPr>
          <a:xfrm>
            <a:off x="5311275" y="1197725"/>
            <a:ext cx="2592200" cy="25922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16"/>
          <p:cNvSpPr txBox="1"/>
          <p:nvPr/>
        </p:nvSpPr>
        <p:spPr>
          <a:xfrm>
            <a:off x="475200" y="723075"/>
            <a:ext cx="4730100" cy="4229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Aprendimos a utilizar más de 10 bibliotecas de Python para DS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1200">
                <a:solidFill>
                  <a:schemeClr val="dk1"/>
                </a:solidFill>
                <a:latin typeface="DM Sans"/>
                <a:ea typeface="DM Sans"/>
                <a:cs typeface="DM Sans"/>
                <a:sym typeface="DM Sans"/>
              </a:rPr>
              <a:t>NumPy</a:t>
            </a:r>
            <a:endParaRPr b="1" sz="1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1200">
                <a:solidFill>
                  <a:schemeClr val="dk1"/>
                </a:solidFill>
                <a:latin typeface="DM Sans"/>
                <a:ea typeface="DM Sans"/>
                <a:cs typeface="DM Sans"/>
                <a:sym typeface="DM Sans"/>
              </a:rPr>
              <a:t>Pandas</a:t>
            </a:r>
            <a:endParaRPr b="1" sz="1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1200">
                <a:solidFill>
                  <a:schemeClr val="dk1"/>
                </a:solidFill>
                <a:latin typeface="DM Sans"/>
                <a:ea typeface="DM Sans"/>
                <a:cs typeface="DM Sans"/>
                <a:sym typeface="DM Sans"/>
              </a:rPr>
              <a:t>Matplotlib</a:t>
            </a:r>
            <a:endParaRPr b="1" sz="1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1200">
                <a:solidFill>
                  <a:schemeClr val="dk1"/>
                </a:solidFill>
                <a:latin typeface="DM Sans"/>
                <a:ea typeface="DM Sans"/>
                <a:cs typeface="DM Sans"/>
                <a:sym typeface="DM Sans"/>
              </a:rPr>
              <a:t>Seaborn</a:t>
            </a:r>
            <a:endParaRPr b="1" sz="1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1200">
                <a:solidFill>
                  <a:schemeClr val="dk1"/>
                </a:solidFill>
                <a:latin typeface="DM Sans"/>
                <a:ea typeface="DM Sans"/>
                <a:cs typeface="DM Sans"/>
                <a:sym typeface="DM Sans"/>
              </a:rPr>
              <a:t>Scikit-learn</a:t>
            </a:r>
            <a:endParaRPr b="1" sz="1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1200">
                <a:solidFill>
                  <a:schemeClr val="dk1"/>
                </a:solidFill>
                <a:latin typeface="DM Sans"/>
                <a:ea typeface="DM Sans"/>
                <a:cs typeface="DM Sans"/>
                <a:sym typeface="DM Sans"/>
              </a:rPr>
              <a:t>SciPy</a:t>
            </a:r>
            <a:endParaRPr b="1" sz="1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1200">
                <a:solidFill>
                  <a:schemeClr val="dk1"/>
                </a:solidFill>
                <a:latin typeface="DM Sans"/>
                <a:ea typeface="DM Sans"/>
                <a:cs typeface="DM Sans"/>
                <a:sym typeface="DM Sans"/>
              </a:rPr>
              <a:t>Statsmodels</a:t>
            </a:r>
            <a:endParaRPr b="1" sz="1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1200">
                <a:solidFill>
                  <a:schemeClr val="dk1"/>
                </a:solidFill>
                <a:latin typeface="DM Sans"/>
                <a:ea typeface="DM Sans"/>
                <a:cs typeface="DM Sans"/>
                <a:sym typeface="DM Sans"/>
              </a:rPr>
              <a:t>NLTK</a:t>
            </a:r>
            <a:endParaRPr b="1" sz="1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1200">
                <a:solidFill>
                  <a:schemeClr val="dk1"/>
                </a:solidFill>
                <a:latin typeface="DM Sans"/>
                <a:ea typeface="DM Sans"/>
                <a:cs typeface="DM Sans"/>
                <a:sym typeface="DM Sans"/>
              </a:rPr>
              <a:t>TensorFlow</a:t>
            </a:r>
            <a:endParaRPr b="1" sz="1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1200">
                <a:solidFill>
                  <a:schemeClr val="dk1"/>
                </a:solidFill>
                <a:latin typeface="DM Sans"/>
                <a:ea typeface="DM Sans"/>
                <a:cs typeface="DM Sans"/>
                <a:sym typeface="DM Sans"/>
              </a:rPr>
              <a:t>PyTorch</a:t>
            </a:r>
            <a:endParaRPr b="1" sz="1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1200">
                <a:solidFill>
                  <a:schemeClr val="dk1"/>
                </a:solidFill>
                <a:latin typeface="DM Sans"/>
                <a:ea typeface="DM Sans"/>
                <a:cs typeface="DM Sans"/>
                <a:sym typeface="DM Sans"/>
              </a:rPr>
              <a:t>Keras</a:t>
            </a:r>
            <a:endParaRPr b="1" sz="1200">
              <a:solidFill>
                <a:schemeClr val="dk1"/>
              </a:solidFill>
              <a:latin typeface="DM Sans"/>
              <a:ea typeface="DM Sans"/>
              <a:cs typeface="DM Sans"/>
              <a:sym typeface="DM Sans"/>
            </a:endParaRPr>
          </a:p>
        </p:txBody>
      </p:sp>
      <p:pic>
        <p:nvPicPr>
          <p:cNvPr id="901" name="Google Shape;901;p116"/>
          <p:cNvPicPr preferRelativeResize="0"/>
          <p:nvPr/>
        </p:nvPicPr>
        <p:blipFill>
          <a:blip r:embed="rId3">
            <a:alphaModFix/>
          </a:blip>
          <a:stretch>
            <a:fillRect/>
          </a:stretch>
        </p:blipFill>
        <p:spPr>
          <a:xfrm>
            <a:off x="5401200" y="1465650"/>
            <a:ext cx="2751524" cy="301634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17"/>
          <p:cNvSpPr txBox="1"/>
          <p:nvPr/>
        </p:nvSpPr>
        <p:spPr>
          <a:xfrm>
            <a:off x="457725" y="1071050"/>
            <a:ext cx="4730100" cy="2955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Crearon modelos de </a:t>
            </a:r>
            <a:r>
              <a:rPr b="1" lang="es" sz="4000">
                <a:solidFill>
                  <a:schemeClr val="dk1"/>
                </a:solidFill>
                <a:highlight>
                  <a:srgbClr val="EAFF6A"/>
                </a:highlight>
                <a:latin typeface="DM Sans"/>
                <a:ea typeface="DM Sans"/>
                <a:cs typeface="DM Sans"/>
                <a:sym typeface="DM Sans"/>
              </a:rPr>
              <a:t>Machine Learning y Evaluación de Modelos</a:t>
            </a:r>
            <a:endParaRPr b="1" sz="4000">
              <a:solidFill>
                <a:schemeClr val="dk1"/>
              </a:solidFill>
              <a:highlight>
                <a:srgbClr val="EAFF6A"/>
              </a:highlight>
              <a:latin typeface="DM Sans"/>
              <a:ea typeface="DM Sans"/>
              <a:cs typeface="DM Sans"/>
              <a:sym typeface="DM Sans"/>
            </a:endParaRPr>
          </a:p>
        </p:txBody>
      </p:sp>
      <p:pic>
        <p:nvPicPr>
          <p:cNvPr id="907" name="Google Shape;907;p117"/>
          <p:cNvPicPr preferRelativeResize="0"/>
          <p:nvPr/>
        </p:nvPicPr>
        <p:blipFill>
          <a:blip r:embed="rId3">
            <a:alphaModFix/>
          </a:blip>
          <a:stretch>
            <a:fillRect/>
          </a:stretch>
        </p:blipFill>
        <p:spPr>
          <a:xfrm>
            <a:off x="5313175" y="1393850"/>
            <a:ext cx="2632500" cy="263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7"/>
          <p:cNvSpPr txBox="1"/>
          <p:nvPr/>
        </p:nvSpPr>
        <p:spPr>
          <a:xfrm>
            <a:off x="1022175" y="1941375"/>
            <a:ext cx="6993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Introducción a spaCy</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18"/>
          <p:cNvSpPr txBox="1"/>
          <p:nvPr/>
        </p:nvSpPr>
        <p:spPr>
          <a:xfrm>
            <a:off x="457725" y="1071050"/>
            <a:ext cx="4730100" cy="2955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Aprendieron a documentar</a:t>
            </a:r>
            <a:r>
              <a:rPr b="1" lang="es" sz="4000">
                <a:solidFill>
                  <a:schemeClr val="dk1"/>
                </a:solidFill>
                <a:latin typeface="DM Sans"/>
                <a:ea typeface="DM Sans"/>
                <a:cs typeface="DM Sans"/>
                <a:sym typeface="DM Sans"/>
              </a:rPr>
              <a:t> sus </a:t>
            </a:r>
            <a:r>
              <a:rPr b="1" lang="es" sz="4000">
                <a:solidFill>
                  <a:schemeClr val="dk1"/>
                </a:solidFill>
                <a:highlight>
                  <a:srgbClr val="EAFF6A"/>
                </a:highlight>
                <a:latin typeface="DM Sans"/>
                <a:ea typeface="DM Sans"/>
                <a:cs typeface="DM Sans"/>
                <a:sym typeface="DM Sans"/>
              </a:rPr>
              <a:t>proyectos</a:t>
            </a:r>
            <a:r>
              <a:rPr b="1" lang="es" sz="4000">
                <a:solidFill>
                  <a:schemeClr val="dk1"/>
                </a:solidFill>
                <a:latin typeface="DM Sans"/>
                <a:ea typeface="DM Sans"/>
                <a:cs typeface="DM Sans"/>
                <a:sym typeface="DM Sans"/>
              </a:rPr>
              <a:t> de manera </a:t>
            </a:r>
            <a:r>
              <a:rPr b="1" lang="es" sz="4000">
                <a:solidFill>
                  <a:schemeClr val="dk1"/>
                </a:solidFill>
                <a:highlight>
                  <a:srgbClr val="EAFF6A"/>
                </a:highlight>
                <a:latin typeface="DM Sans"/>
                <a:ea typeface="DM Sans"/>
                <a:cs typeface="DM Sans"/>
                <a:sym typeface="DM Sans"/>
              </a:rPr>
              <a:t>profesional</a:t>
            </a:r>
            <a:endParaRPr b="1" sz="4000">
              <a:solidFill>
                <a:schemeClr val="dk1"/>
              </a:solidFill>
              <a:highlight>
                <a:srgbClr val="EAFF6A"/>
              </a:highlight>
              <a:latin typeface="DM Sans"/>
              <a:ea typeface="DM Sans"/>
              <a:cs typeface="DM Sans"/>
              <a:sym typeface="DM Sans"/>
            </a:endParaRPr>
          </a:p>
        </p:txBody>
      </p:sp>
      <p:pic>
        <p:nvPicPr>
          <p:cNvPr id="913" name="Google Shape;913;p118"/>
          <p:cNvPicPr preferRelativeResize="0"/>
          <p:nvPr/>
        </p:nvPicPr>
        <p:blipFill>
          <a:blip r:embed="rId3">
            <a:alphaModFix/>
          </a:blip>
          <a:stretch>
            <a:fillRect/>
          </a:stretch>
        </p:blipFill>
        <p:spPr>
          <a:xfrm>
            <a:off x="5335501" y="1224037"/>
            <a:ext cx="2695400" cy="26954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17" name="Shape 917"/>
        <p:cNvGrpSpPr/>
        <p:nvPr/>
      </p:nvGrpSpPr>
      <p:grpSpPr>
        <a:xfrm>
          <a:off x="0" y="0"/>
          <a:ext cx="0" cy="0"/>
          <a:chOff x="0" y="0"/>
          <a:chExt cx="0" cy="0"/>
        </a:xfrm>
      </p:grpSpPr>
      <p:sp>
        <p:nvSpPr>
          <p:cNvPr id="918" name="Google Shape;918;p11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 name="Google Shape;919;p119"/>
          <p:cNvGrpSpPr/>
          <p:nvPr/>
        </p:nvGrpSpPr>
        <p:grpSpPr>
          <a:xfrm>
            <a:off x="-79525" y="66300"/>
            <a:ext cx="8893350" cy="5143500"/>
            <a:chOff x="125325" y="0"/>
            <a:chExt cx="8893350" cy="5143500"/>
          </a:xfrm>
        </p:grpSpPr>
        <p:pic>
          <p:nvPicPr>
            <p:cNvPr id="920" name="Google Shape;920;p119"/>
            <p:cNvPicPr preferRelativeResize="0"/>
            <p:nvPr/>
          </p:nvPicPr>
          <p:blipFill>
            <a:blip r:embed="rId3">
              <a:alphaModFix/>
            </a:blip>
            <a:stretch>
              <a:fillRect/>
            </a:stretch>
          </p:blipFill>
          <p:spPr>
            <a:xfrm>
              <a:off x="125325" y="0"/>
              <a:ext cx="4446675" cy="5143500"/>
            </a:xfrm>
            <a:prstGeom prst="rect">
              <a:avLst/>
            </a:prstGeom>
            <a:noFill/>
            <a:ln>
              <a:noFill/>
            </a:ln>
          </p:spPr>
        </p:pic>
        <p:pic>
          <p:nvPicPr>
            <p:cNvPr id="921" name="Google Shape;921;p119"/>
            <p:cNvPicPr preferRelativeResize="0"/>
            <p:nvPr/>
          </p:nvPicPr>
          <p:blipFill>
            <a:blip r:embed="rId3">
              <a:alphaModFix/>
            </a:blip>
            <a:stretch>
              <a:fillRect/>
            </a:stretch>
          </p:blipFill>
          <p:spPr>
            <a:xfrm>
              <a:off x="4572000" y="0"/>
              <a:ext cx="4446675" cy="5143500"/>
            </a:xfrm>
            <a:prstGeom prst="rect">
              <a:avLst/>
            </a:prstGeom>
            <a:noFill/>
            <a:ln>
              <a:noFill/>
            </a:ln>
          </p:spPr>
        </p:pic>
      </p:grpSp>
      <p:sp>
        <p:nvSpPr>
          <p:cNvPr id="922" name="Google Shape;922;p119"/>
          <p:cNvSpPr/>
          <p:nvPr/>
        </p:nvSpPr>
        <p:spPr>
          <a:xfrm>
            <a:off x="170225" y="147488"/>
            <a:ext cx="8298300" cy="411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3" name="Google Shape;923;p11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24" name="Google Shape;924;p119"/>
          <p:cNvSpPr txBox="1"/>
          <p:nvPr/>
        </p:nvSpPr>
        <p:spPr>
          <a:xfrm>
            <a:off x="930550" y="468275"/>
            <a:ext cx="4077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DM Sans"/>
                <a:ea typeface="DM Sans"/>
                <a:cs typeface="DM Sans"/>
                <a:sym typeface="DM Sans"/>
              </a:rPr>
              <a:t>¡GRACIAS Tutores!</a:t>
            </a:r>
            <a:endParaRPr b="1">
              <a:latin typeface="DM Sans"/>
              <a:ea typeface="DM Sans"/>
              <a:cs typeface="DM Sans"/>
              <a:sym typeface="DM Sans"/>
            </a:endParaRPr>
          </a:p>
        </p:txBody>
      </p:sp>
      <p:sp>
        <p:nvSpPr>
          <p:cNvPr id="925" name="Google Shape;925;p119"/>
          <p:cNvSpPr/>
          <p:nvPr/>
        </p:nvSpPr>
        <p:spPr>
          <a:xfrm>
            <a:off x="457343" y="468298"/>
            <a:ext cx="431100" cy="431100"/>
          </a:xfrm>
          <a:prstGeom prst="ellipse">
            <a:avLst/>
          </a:prstGeom>
          <a:solidFill>
            <a:srgbClr val="E0FF00">
              <a:alpha val="480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6" name="Google Shape;926;p119"/>
          <p:cNvSpPr txBox="1"/>
          <p:nvPr/>
        </p:nvSpPr>
        <p:spPr>
          <a:xfrm>
            <a:off x="457349" y="483725"/>
            <a:ext cx="43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t>
            </a:r>
            <a:endParaRPr/>
          </a:p>
        </p:txBody>
      </p:sp>
      <p:pic>
        <p:nvPicPr>
          <p:cNvPr id="927" name="Google Shape;927;p119"/>
          <p:cNvPicPr preferRelativeResize="0"/>
          <p:nvPr/>
        </p:nvPicPr>
        <p:blipFill>
          <a:blip r:embed="rId5">
            <a:alphaModFix/>
          </a:blip>
          <a:stretch>
            <a:fillRect/>
          </a:stretch>
        </p:blipFill>
        <p:spPr>
          <a:xfrm>
            <a:off x="997674" y="1391300"/>
            <a:ext cx="1993280" cy="2381250"/>
          </a:xfrm>
          <a:prstGeom prst="rect">
            <a:avLst/>
          </a:prstGeom>
          <a:noFill/>
          <a:ln>
            <a:noFill/>
          </a:ln>
        </p:spPr>
      </p:pic>
      <p:pic>
        <p:nvPicPr>
          <p:cNvPr id="928" name="Google Shape;928;p119"/>
          <p:cNvPicPr preferRelativeResize="0"/>
          <p:nvPr/>
        </p:nvPicPr>
        <p:blipFill>
          <a:blip r:embed="rId6">
            <a:alphaModFix/>
          </a:blip>
          <a:stretch>
            <a:fillRect/>
          </a:stretch>
        </p:blipFill>
        <p:spPr>
          <a:xfrm>
            <a:off x="3631500" y="1337625"/>
            <a:ext cx="2381250" cy="2381250"/>
          </a:xfrm>
          <a:prstGeom prst="rect">
            <a:avLst/>
          </a:prstGeom>
          <a:noFill/>
          <a:ln>
            <a:noFill/>
          </a:ln>
        </p:spPr>
      </p:pic>
      <p:pic>
        <p:nvPicPr>
          <p:cNvPr id="929" name="Google Shape;929;p119"/>
          <p:cNvPicPr preferRelativeResize="0"/>
          <p:nvPr/>
        </p:nvPicPr>
        <p:blipFill rotWithShape="1">
          <a:blip r:embed="rId7">
            <a:alphaModFix/>
          </a:blip>
          <a:srcRect b="21905" l="0" r="0" t="0"/>
          <a:stretch/>
        </p:blipFill>
        <p:spPr>
          <a:xfrm>
            <a:off x="6653300" y="1427763"/>
            <a:ext cx="2197300" cy="2287974"/>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33" name="Shape 933"/>
        <p:cNvGrpSpPr/>
        <p:nvPr/>
      </p:nvGrpSpPr>
      <p:grpSpPr>
        <a:xfrm>
          <a:off x="0" y="0"/>
          <a:ext cx="0" cy="0"/>
          <a:chOff x="0" y="0"/>
          <a:chExt cx="0" cy="0"/>
        </a:xfrm>
      </p:grpSpPr>
      <p:sp>
        <p:nvSpPr>
          <p:cNvPr id="934" name="Google Shape;934;p12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 name="Google Shape;935;p120"/>
          <p:cNvGrpSpPr/>
          <p:nvPr/>
        </p:nvGrpSpPr>
        <p:grpSpPr>
          <a:xfrm>
            <a:off x="125325" y="-106050"/>
            <a:ext cx="8893350" cy="5143500"/>
            <a:chOff x="125325" y="0"/>
            <a:chExt cx="8893350" cy="5143500"/>
          </a:xfrm>
        </p:grpSpPr>
        <p:pic>
          <p:nvPicPr>
            <p:cNvPr id="936" name="Google Shape;936;p120"/>
            <p:cNvPicPr preferRelativeResize="0"/>
            <p:nvPr/>
          </p:nvPicPr>
          <p:blipFill>
            <a:blip r:embed="rId3">
              <a:alphaModFix/>
            </a:blip>
            <a:stretch>
              <a:fillRect/>
            </a:stretch>
          </p:blipFill>
          <p:spPr>
            <a:xfrm>
              <a:off x="125325" y="0"/>
              <a:ext cx="4446675" cy="5143500"/>
            </a:xfrm>
            <a:prstGeom prst="rect">
              <a:avLst/>
            </a:prstGeom>
            <a:noFill/>
            <a:ln>
              <a:noFill/>
            </a:ln>
          </p:spPr>
        </p:pic>
        <p:pic>
          <p:nvPicPr>
            <p:cNvPr id="937" name="Google Shape;937;p120"/>
            <p:cNvPicPr preferRelativeResize="0"/>
            <p:nvPr/>
          </p:nvPicPr>
          <p:blipFill>
            <a:blip r:embed="rId3">
              <a:alphaModFix/>
            </a:blip>
            <a:stretch>
              <a:fillRect/>
            </a:stretch>
          </p:blipFill>
          <p:spPr>
            <a:xfrm>
              <a:off x="4572000" y="0"/>
              <a:ext cx="4446675" cy="5143500"/>
            </a:xfrm>
            <a:prstGeom prst="rect">
              <a:avLst/>
            </a:prstGeom>
            <a:noFill/>
            <a:ln>
              <a:noFill/>
            </a:ln>
          </p:spPr>
        </p:pic>
      </p:grpSp>
      <p:sp>
        <p:nvSpPr>
          <p:cNvPr id="938" name="Google Shape;938;p120"/>
          <p:cNvSpPr/>
          <p:nvPr/>
        </p:nvSpPr>
        <p:spPr>
          <a:xfrm>
            <a:off x="422850" y="512400"/>
            <a:ext cx="8298300" cy="411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20"/>
          <p:cNvSpPr txBox="1"/>
          <p:nvPr/>
        </p:nvSpPr>
        <p:spPr>
          <a:xfrm>
            <a:off x="963700" y="1296900"/>
            <a:ext cx="3702600" cy="254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s" sz="3000">
                <a:solidFill>
                  <a:srgbClr val="121212"/>
                </a:solidFill>
                <a:latin typeface="DM Sans"/>
                <a:ea typeface="DM Sans"/>
                <a:cs typeface="DM Sans"/>
                <a:sym typeface="DM Sans"/>
              </a:rPr>
              <a:t>Rebeca Figueroa</a:t>
            </a:r>
            <a:endParaRPr sz="3000">
              <a:solidFill>
                <a:srgbClr val="12121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3600"/>
              <a:buFont typeface="Arial"/>
              <a:buNone/>
            </a:pPr>
            <a:r>
              <a:rPr lang="es" sz="1600">
                <a:solidFill>
                  <a:srgbClr val="121212"/>
                </a:solidFill>
                <a:latin typeface="DM Sans"/>
                <a:ea typeface="DM Sans"/>
                <a:cs typeface="DM Sans"/>
                <a:sym typeface="DM Sans"/>
              </a:rPr>
              <a:t>Profesora Titular</a:t>
            </a:r>
            <a:endParaRPr sz="1600">
              <a:solidFill>
                <a:srgbClr val="121212"/>
              </a:solidFill>
              <a:latin typeface="DM Sans"/>
              <a:ea typeface="DM Sans"/>
              <a:cs typeface="DM Sans"/>
              <a:sym typeface="DM Sans"/>
            </a:endParaRPr>
          </a:p>
          <a:p>
            <a:pPr indent="0" lvl="0" marL="457200" rtl="0" algn="l">
              <a:spcBef>
                <a:spcPts val="1000"/>
              </a:spcBef>
              <a:spcAft>
                <a:spcPts val="0"/>
              </a:spcAft>
              <a:buNone/>
            </a:pPr>
            <a:r>
              <a:t/>
            </a:r>
            <a:endParaRPr i="1" sz="1300">
              <a:solidFill>
                <a:srgbClr val="999999"/>
              </a:solidFill>
              <a:latin typeface="DM Sans"/>
              <a:ea typeface="DM Sans"/>
              <a:cs typeface="DM Sans"/>
              <a:sym typeface="DM Sans"/>
            </a:endParaRPr>
          </a:p>
          <a:p>
            <a:pPr indent="0" lvl="0" marL="0" rtl="0" algn="l">
              <a:spcBef>
                <a:spcPts val="0"/>
              </a:spcBef>
              <a:spcAft>
                <a:spcPts val="0"/>
              </a:spcAft>
              <a:buNone/>
            </a:pPr>
            <a:r>
              <a:t/>
            </a:r>
            <a:endParaRPr i="1" sz="1300">
              <a:solidFill>
                <a:srgbClr val="999999"/>
              </a:solidFill>
              <a:latin typeface="DM Sans"/>
              <a:ea typeface="DM Sans"/>
              <a:cs typeface="DM Sans"/>
              <a:sym typeface="DM Sans"/>
            </a:endParaRPr>
          </a:p>
          <a:p>
            <a:pPr indent="0" lvl="0" marL="0" rtl="0" algn="l">
              <a:spcBef>
                <a:spcPts val="0"/>
              </a:spcBef>
              <a:spcAft>
                <a:spcPts val="0"/>
              </a:spcAft>
              <a:buNone/>
            </a:pPr>
            <a:r>
              <a:rPr i="1" lang="es" sz="1300" u="sng">
                <a:solidFill>
                  <a:schemeClr val="hlink"/>
                </a:solidFill>
                <a:latin typeface="DM Sans"/>
                <a:ea typeface="DM Sans"/>
                <a:cs typeface="DM Sans"/>
                <a:sym typeface="DM Sans"/>
                <a:hlinkClick r:id="rId4"/>
              </a:rPr>
              <a:t>linkedIN</a:t>
            </a:r>
            <a:endParaRPr i="1" sz="1300">
              <a:solidFill>
                <a:srgbClr val="999999"/>
              </a:solidFill>
              <a:latin typeface="DM Sans"/>
              <a:ea typeface="DM Sans"/>
              <a:cs typeface="DM Sans"/>
              <a:sym typeface="DM Sans"/>
            </a:endParaRPr>
          </a:p>
          <a:p>
            <a:pPr indent="0" lvl="0" marL="0" rtl="0" algn="l">
              <a:spcBef>
                <a:spcPts val="0"/>
              </a:spcBef>
              <a:spcAft>
                <a:spcPts val="0"/>
              </a:spcAft>
              <a:buClr>
                <a:schemeClr val="dk1"/>
              </a:buClr>
              <a:buSzPts val="3600"/>
              <a:buFont typeface="Arial"/>
              <a:buNone/>
            </a:pPr>
            <a:r>
              <a:t/>
            </a:r>
            <a:endParaRPr i="1" sz="1600">
              <a:solidFill>
                <a:srgbClr val="999999"/>
              </a:solidFill>
              <a:latin typeface="DM Sans"/>
              <a:ea typeface="DM Sans"/>
              <a:cs typeface="DM Sans"/>
              <a:sym typeface="DM Sans"/>
            </a:endParaRPr>
          </a:p>
          <a:p>
            <a:pPr indent="0" lvl="0" marL="0" rtl="0" algn="l">
              <a:spcBef>
                <a:spcPts val="0"/>
              </a:spcBef>
              <a:spcAft>
                <a:spcPts val="0"/>
              </a:spcAft>
              <a:buClr>
                <a:schemeClr val="dk1"/>
              </a:buClr>
              <a:buSzPts val="3600"/>
              <a:buFont typeface="Arial"/>
              <a:buNone/>
            </a:pPr>
            <a:r>
              <a:t/>
            </a:r>
            <a:endParaRPr i="1" sz="1300">
              <a:solidFill>
                <a:srgbClr val="999999"/>
              </a:solidFill>
              <a:latin typeface="DM Sans"/>
              <a:ea typeface="DM Sans"/>
              <a:cs typeface="DM Sans"/>
              <a:sym typeface="DM Sans"/>
            </a:endParaRPr>
          </a:p>
        </p:txBody>
      </p:sp>
      <p:pic>
        <p:nvPicPr>
          <p:cNvPr id="940" name="Google Shape;940;p120"/>
          <p:cNvPicPr preferRelativeResize="0"/>
          <p:nvPr/>
        </p:nvPicPr>
        <p:blipFill>
          <a:blip r:embed="rId5">
            <a:alphaModFix/>
          </a:blip>
          <a:stretch>
            <a:fillRect/>
          </a:stretch>
        </p:blipFill>
        <p:spPr>
          <a:xfrm>
            <a:off x="7811413" y="4692275"/>
            <a:ext cx="1150750" cy="267575"/>
          </a:xfrm>
          <a:prstGeom prst="rect">
            <a:avLst/>
          </a:prstGeom>
          <a:noFill/>
          <a:ln>
            <a:noFill/>
          </a:ln>
        </p:spPr>
      </p:pic>
      <p:sp>
        <p:nvSpPr>
          <p:cNvPr id="941" name="Google Shape;941;p12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DM Sans"/>
                <a:ea typeface="DM Sans"/>
                <a:cs typeface="DM Sans"/>
                <a:sym typeface="DM Sans"/>
              </a:rPr>
              <a:t>DESPEDIDA STAFF</a:t>
            </a:r>
            <a:endParaRPr b="1">
              <a:latin typeface="DM Sans"/>
              <a:ea typeface="DM Sans"/>
              <a:cs typeface="DM Sans"/>
              <a:sym typeface="DM Sans"/>
            </a:endParaRPr>
          </a:p>
        </p:txBody>
      </p:sp>
      <p:sp>
        <p:nvSpPr>
          <p:cNvPr id="942" name="Google Shape;942;p120"/>
          <p:cNvSpPr/>
          <p:nvPr/>
        </p:nvSpPr>
        <p:spPr>
          <a:xfrm>
            <a:off x="457343" y="468298"/>
            <a:ext cx="431100" cy="431100"/>
          </a:xfrm>
          <a:prstGeom prst="ellipse">
            <a:avLst/>
          </a:prstGeom>
          <a:solidFill>
            <a:srgbClr val="E0FF00">
              <a:alpha val="480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3" name="Google Shape;943;p120"/>
          <p:cNvSpPr txBox="1"/>
          <p:nvPr/>
        </p:nvSpPr>
        <p:spPr>
          <a:xfrm>
            <a:off x="457349" y="483725"/>
            <a:ext cx="43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t>
            </a:r>
            <a:endParaRPr/>
          </a:p>
        </p:txBody>
      </p:sp>
      <p:pic>
        <p:nvPicPr>
          <p:cNvPr id="944" name="Google Shape;944;p120"/>
          <p:cNvPicPr preferRelativeResize="0"/>
          <p:nvPr/>
        </p:nvPicPr>
        <p:blipFill>
          <a:blip r:embed="rId6">
            <a:alphaModFix/>
          </a:blip>
          <a:stretch>
            <a:fillRect/>
          </a:stretch>
        </p:blipFill>
        <p:spPr>
          <a:xfrm>
            <a:off x="5822400" y="1293900"/>
            <a:ext cx="2343600" cy="234360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2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22"/>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2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a:t>
            </a:r>
            <a:r>
              <a:rPr b="1" lang="es" sz="4000">
                <a:solidFill>
                  <a:schemeClr val="lt1"/>
                </a:solidFill>
                <a:latin typeface="DM Sans"/>
                <a:ea typeface="DM Sans"/>
                <a:cs typeface="DM Sans"/>
                <a:sym typeface="DM Sans"/>
              </a:rPr>
              <a:t>parte II</a:t>
            </a:r>
            <a:endParaRPr i="0" sz="4000" u="none" cap="none" strike="noStrike">
              <a:solidFill>
                <a:schemeClr val="lt1"/>
              </a:solidFill>
              <a:latin typeface="DM Sans"/>
              <a:ea typeface="DM Sans"/>
              <a:cs typeface="DM Sans"/>
              <a:sym typeface="DM Sans"/>
            </a:endParaRPr>
          </a:p>
        </p:txBody>
      </p:sp>
      <p:sp>
        <p:nvSpPr>
          <p:cNvPr id="960" name="Google Shape;960;p123"/>
          <p:cNvSpPr txBox="1"/>
          <p:nvPr/>
        </p:nvSpPr>
        <p:spPr>
          <a:xfrm>
            <a:off x="2109143" y="2090988"/>
            <a:ext cx="4925700" cy="728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Proyecto final</a:t>
            </a:r>
            <a:endParaRPr sz="1350">
              <a:solidFill>
                <a:schemeClr val="lt1"/>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2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pic>
        <p:nvPicPr>
          <p:cNvPr id="970" name="Google Shape;970;p125"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